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81" r:id="rId16"/>
    <p:sldId id="382" r:id="rId17"/>
    <p:sldId id="375" r:id="rId18"/>
    <p:sldId id="376" r:id="rId19"/>
    <p:sldId id="383" r:id="rId20"/>
    <p:sldId id="378" r:id="rId21"/>
    <p:sldId id="380" r:id="rId22"/>
    <p:sldId id="384" r:id="rId23"/>
    <p:sldId id="373" r:id="rId24"/>
    <p:sldId id="335" r:id="rId25"/>
    <p:sldId id="336" r:id="rId26"/>
    <p:sldId id="377" r:id="rId27"/>
    <p:sldId id="338" r:id="rId28"/>
    <p:sldId id="369" r:id="rId29"/>
    <p:sldId id="370" r:id="rId30"/>
    <p:sldId id="366" r:id="rId31"/>
    <p:sldId id="314" r:id="rId32"/>
    <p:sldId id="361" r:id="rId33"/>
    <p:sldId id="35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81"/>
            <p14:sldId id="382"/>
            <p14:sldId id="375"/>
            <p14:sldId id="376"/>
            <p14:sldId id="383"/>
            <p14:sldId id="378"/>
            <p14:sldId id="380"/>
            <p14:sldId id="384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14"/>
          </p14:sldIdLst>
        </p14:section>
        <p14:section name="Hidden" id="{FCB711A0-DC27-4674-80F4-C1CB45E584A3}">
          <p14:sldIdLst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E3955B"/>
    <a:srgbClr val="9C3220"/>
    <a:srgbClr val="464260"/>
    <a:srgbClr val="127C35"/>
    <a:srgbClr val="D1EFF7"/>
    <a:srgbClr val="00A6D6"/>
    <a:srgbClr val="2E8AA2"/>
    <a:srgbClr val="D6320B"/>
    <a:srgbClr val="98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114" d="100"/>
          <a:sy n="114" d="100"/>
        </p:scale>
        <p:origin x="14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21/08/2020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867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867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59301"/>
            <a:ext cx="38862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21/08/2020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9144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6047"/>
            <a:ext cx="78867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3617" y="6356353"/>
            <a:ext cx="1572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1339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7881647" y="6189178"/>
            <a:ext cx="1178043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99753" y="6339727"/>
            <a:ext cx="914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050" dirty="0">
                <a:solidFill>
                  <a:schemeClr val="bg1"/>
                </a:solidFill>
              </a:rPr>
              <a:t>J</a:t>
            </a:r>
            <a:r>
              <a:rPr lang="en-GB" sz="1050" dirty="0">
                <a:solidFill>
                  <a:schemeClr val="bg1"/>
                </a:solidFill>
              </a:rPr>
              <a:t>o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n</a:t>
            </a:r>
            <a:endParaRPr lang="en-150" sz="1050" dirty="0">
              <a:solidFill>
                <a:schemeClr val="bg1"/>
              </a:solidFill>
            </a:endParaRPr>
          </a:p>
          <a:p>
            <a:r>
              <a:rPr lang="en-GB" sz="1050" dirty="0">
                <a:solidFill>
                  <a:schemeClr val="bg1"/>
                </a:solidFill>
              </a:rPr>
              <a:t>M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r</a:t>
            </a:r>
            <a:r>
              <a:rPr lang="en-150" sz="1050" dirty="0">
                <a:solidFill>
                  <a:schemeClr val="bg1"/>
                </a:solidFill>
              </a:rPr>
              <a:t>c</a:t>
            </a:r>
            <a:r>
              <a:rPr lang="en-GB" sz="1050" dirty="0">
                <a:solidFill>
                  <a:schemeClr val="bg1"/>
                </a:solidFill>
              </a:rPr>
              <a:t>è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I</a:t>
            </a:r>
            <a:r>
              <a:rPr lang="en-150" sz="1050" dirty="0">
                <a:solidFill>
                  <a:schemeClr val="bg1"/>
                </a:solidFill>
              </a:rPr>
              <a:t>g</a:t>
            </a:r>
            <a:r>
              <a:rPr lang="en-GB" sz="1050" dirty="0">
                <a:solidFill>
                  <a:schemeClr val="bg1"/>
                </a:solidFill>
              </a:rPr>
              <a:t>u</a:t>
            </a:r>
            <a:r>
              <a:rPr lang="en-150" sz="1050" dirty="0">
                <a:solidFill>
                  <a:schemeClr val="bg1"/>
                </a:solidFill>
              </a:rPr>
              <a:t>a</a:t>
            </a:r>
            <a:r>
              <a:rPr lang="en-GB" sz="105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A6D6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A6D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3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57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0.png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10" Type="http://schemas.openxmlformats.org/officeDocument/2006/relationships/image" Target="../media/image550.png"/><Relationship Id="rId4" Type="http://schemas.openxmlformats.org/officeDocument/2006/relationships/image" Target="../media/image60.png"/><Relationship Id="rId9" Type="http://schemas.openxmlformats.org/officeDocument/2006/relationships/image" Target="../media/image540.png"/><Relationship Id="rId14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12" Type="http://schemas.openxmlformats.org/officeDocument/2006/relationships/image" Target="../media/image71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00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image" Target="../media/image690.png"/><Relationship Id="rId4" Type="http://schemas.openxmlformats.org/officeDocument/2006/relationships/image" Target="../media/image68.png"/><Relationship Id="rId9" Type="http://schemas.openxmlformats.org/officeDocument/2006/relationships/image" Target="../media/image680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80.png"/><Relationship Id="rId21" Type="http://schemas.openxmlformats.org/officeDocument/2006/relationships/image" Target="../media/image104.png"/><Relationship Id="rId7" Type="http://schemas.openxmlformats.org/officeDocument/2006/relationships/image" Target="../media/image84.png"/><Relationship Id="rId12" Type="http://schemas.openxmlformats.org/officeDocument/2006/relationships/image" Target="../media/image95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106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0.png"/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12" Type="http://schemas.openxmlformats.org/officeDocument/2006/relationships/image" Target="../media/image810.png"/><Relationship Id="rId2" Type="http://schemas.openxmlformats.org/officeDocument/2006/relationships/image" Target="../media/image710.png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0.png"/><Relationship Id="rId5" Type="http://schemas.openxmlformats.org/officeDocument/2006/relationships/image" Target="../media/image74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3043108" y="5167762"/>
            <a:ext cx="3057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27</a:t>
            </a:r>
            <a:r>
              <a:rPr lang="en-GB" sz="1350" baseline="30000" dirty="0"/>
              <a:t>th</a:t>
            </a:r>
            <a:r>
              <a:rPr lang="en-GB" sz="1350" dirty="0"/>
              <a:t> of August</a:t>
            </a:r>
            <a:r>
              <a:rPr lang="en-150" sz="1350" dirty="0"/>
              <a:t>, 2020</a:t>
            </a:r>
            <a:endParaRPr lang="en-GB" sz="135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5993935" y="3690135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5993935" y="4015996"/>
            <a:ext cx="1921604" cy="299633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844798" y="3558460"/>
            <a:ext cx="1921604" cy="628183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68580" tIns="34290" rIns="68580" bIns="3429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sz="1800" dirty="0"/>
                <a:t>Joan Marcè i Igual</a:t>
              </a:r>
              <a:endParaRPr lang="en-GB" sz="1800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4572000" y="3690134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4572000" y="4015995"/>
            <a:ext cx="142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256624" y="6303252"/>
            <a:ext cx="13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256623" y="6534767"/>
            <a:ext cx="167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2929667" y="6534767"/>
            <a:ext cx="167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1200" dirty="0"/>
              <a:t>[4]</a:t>
            </a:r>
            <a:r>
              <a:rPr lang="en-GB" sz="1200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538240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2916936" y="1823086"/>
            <a:ext cx="3310128" cy="766193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Introduced in high-performance computing in 1982</a:t>
            </a:r>
            <a:r>
              <a:rPr lang="en-GB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2929667" y="6303252"/>
            <a:ext cx="152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518034" y="3117089"/>
            <a:ext cx="3870274" cy="2528590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6" y="2632742"/>
              <a:ext cx="3449273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734847" y="4627922"/>
            <a:ext cx="3468765" cy="846145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734847" y="3633747"/>
            <a:ext cx="3468765" cy="851066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58762-14DA-445C-BDA3-8C6601EB67C2}"/>
              </a:ext>
            </a:extLst>
          </p:cNvPr>
          <p:cNvGrpSpPr/>
          <p:nvPr/>
        </p:nvGrpSpPr>
        <p:grpSpPr>
          <a:xfrm>
            <a:off x="4605120" y="3117089"/>
            <a:ext cx="3870273" cy="2528590"/>
            <a:chOff x="6240542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240542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240542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6919115" y="2632742"/>
              <a:ext cx="3803220" cy="5448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887411" y="3951001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Job-level fixed-priority</a:t>
            </a:r>
            <a:r>
              <a:rPr lang="en-GB" sz="1500" baseline="30000" dirty="0">
                <a:solidFill>
                  <a:schemeClr val="bg1"/>
                </a:solidFill>
              </a:rPr>
              <a:t>[2]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</a:t>
            </a:r>
            <a:r>
              <a:rPr lang="en-GB" sz="1500" baseline="30000" dirty="0">
                <a:solidFill>
                  <a:schemeClr val="bg1"/>
                </a:solidFill>
              </a:rPr>
              <a:t>[3]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839494" y="4955594"/>
            <a:ext cx="323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Optimal for rigid gang (DP-Fair)</a:t>
            </a:r>
            <a:r>
              <a:rPr lang="en-GB" sz="1500" baseline="30000" dirty="0">
                <a:solidFill>
                  <a:schemeClr val="bg1"/>
                </a:solidFill>
              </a:rPr>
              <a:t>[4]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Moldable gang</a:t>
            </a:r>
            <a:r>
              <a:rPr lang="en-GB" sz="1500" baseline="30000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9C4923-3719-46D6-945D-803D5286FB19}"/>
              </a:ext>
            </a:extLst>
          </p:cNvPr>
          <p:cNvGrpSpPr/>
          <p:nvPr/>
        </p:nvGrpSpPr>
        <p:grpSpPr>
          <a:xfrm>
            <a:off x="4805873" y="3636751"/>
            <a:ext cx="3468765" cy="851066"/>
            <a:chOff x="1198024" y="3388899"/>
            <a:chExt cx="4625020" cy="11347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DE0F2-70B7-4B0E-AF94-E49DDAF4E5B6}"/>
                </a:ext>
              </a:extLst>
            </p:cNvPr>
            <p:cNvSpPr txBox="1"/>
            <p:nvPr/>
          </p:nvSpPr>
          <p:spPr>
            <a:xfrm>
              <a:off x="1307592" y="3388899"/>
              <a:ext cx="2324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Schedulability tests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F904852-1934-44BE-862B-38877EAFDAAD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4353549-8049-4585-83B6-507C6E3F3D10}"/>
              </a:ext>
            </a:extLst>
          </p:cNvPr>
          <p:cNvSpPr txBox="1"/>
          <p:nvPr/>
        </p:nvSpPr>
        <p:spPr>
          <a:xfrm>
            <a:off x="4888049" y="3976774"/>
            <a:ext cx="3230896" cy="74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Earliest deadline first for rigid gang</a:t>
            </a:r>
            <a:r>
              <a:rPr lang="en-GB" sz="1500" baseline="30000" dirty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D7D1F2-24EA-47B2-AD3B-89CEFDCC7574}"/>
              </a:ext>
            </a:extLst>
          </p:cNvPr>
          <p:cNvSpPr/>
          <p:nvPr/>
        </p:nvSpPr>
        <p:spPr>
          <a:xfrm>
            <a:off x="4538696" y="6524422"/>
            <a:ext cx="186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Dong et al. 2019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  <p:bldP spid="35" grpId="0" uiExpand="1" build="p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385763" indent="-385763">
              <a:spcAft>
                <a:spcPts val="2700"/>
              </a:spcAft>
              <a:buFont typeface="+mj-lt"/>
              <a:buAutoNum type="arabicPeriod"/>
            </a:pPr>
            <a:r>
              <a:rPr lang="en-GB" dirty="0"/>
              <a:t>Evaluate the impact of the level of parallelism assigned to the jobs</a:t>
            </a:r>
          </a:p>
          <a:p>
            <a:pPr marL="385763" indent="-385763">
              <a:spcAft>
                <a:spcPts val="135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557204" lvl="1" indent="-214313"/>
            <a:r>
              <a:rPr lang="en-GB" dirty="0"/>
              <a:t>Search for all possible schedules</a:t>
            </a:r>
          </a:p>
          <a:p>
            <a:pPr marL="557204" lvl="1" indent="-214313"/>
            <a:r>
              <a:rPr lang="en-GB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450"/>
              </a:spcAft>
            </a:pPr>
            <a:fld id="{6565F0C3-D9E9-4961-A3A4-87F2116D4289}" type="slidenum">
              <a:rPr lang="en-GB" smtClean="0"/>
              <a:pPr>
                <a:spcAft>
                  <a:spcPts val="45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1832398" y="2981657"/>
            <a:ext cx="5479204" cy="244131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1832398" y="2770730"/>
            <a:ext cx="5479204" cy="337344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244664" cy="379099"/>
              <a:chOff x="1496131" y="2844922"/>
              <a:chExt cx="6244664" cy="3790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5" y="2847978"/>
                    <a:ext cx="477053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7705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770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2" y="2854689"/>
                    <a:ext cx="477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1919995" y="3045277"/>
            <a:ext cx="5304011" cy="120968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77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77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338277" y="4174528"/>
            <a:ext cx="1900402" cy="1108021"/>
            <a:chOff x="451035" y="4423038"/>
            <a:chExt cx="2533869" cy="14773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edge</a:t>
              </a:r>
              <a:r>
                <a:rPr lang="en-GB" sz="1350" dirty="0"/>
                <a:t> is a different scheduler </a:t>
              </a:r>
              <a:r>
                <a:rPr lang="en-GB" sz="1350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8"/>
              <a:ext cx="1318233" cy="52325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6313868" y="4033881"/>
            <a:ext cx="2645327" cy="507831"/>
            <a:chOff x="8418491" y="4235504"/>
            <a:chExt cx="3527102" cy="67710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Every </a:t>
              </a:r>
              <a:r>
                <a:rPr lang="en-GB" sz="1350" dirty="0">
                  <a:solidFill>
                    <a:srgbClr val="C00000"/>
                  </a:solidFill>
                </a:rPr>
                <a:t>node</a:t>
              </a:r>
              <a:r>
                <a:rPr lang="en-GB" sz="1350" dirty="0"/>
                <a:t> is a different </a:t>
              </a:r>
              <a:r>
                <a:rPr lang="en-GB" sz="1350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1" y="4574059"/>
              <a:ext cx="1088840" cy="15283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628649" y="1888530"/>
            <a:ext cx="78867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3869-A828-48B5-80C5-475ED99D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F00E-2431-4D86-8967-185CAD12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Update system state representation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expansion rules</a:t>
            </a:r>
          </a:p>
          <a:p>
            <a:pPr>
              <a:lnSpc>
                <a:spcPct val="200000"/>
              </a:lnSpc>
            </a:pPr>
            <a:r>
              <a:rPr lang="en-GB" dirty="0"/>
              <a:t>Update merge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B2DB-C9A9-42CE-98EB-445D4BCF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5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BDB-4EAC-4B11-B2FD-731D9502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state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80BE-2D59-4B1D-A20F-89BB409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048"/>
            <a:ext cx="7886700" cy="16169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We already had core availabilities</a:t>
            </a:r>
          </a:p>
          <a:p>
            <a:pPr>
              <a:lnSpc>
                <a:spcPct val="120000"/>
              </a:lnSpc>
            </a:pPr>
            <a:r>
              <a:rPr lang="en-GB" dirty="0"/>
              <a:t>We need to keep track 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Groups of cores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Certainly running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03CD-C9FF-4F10-9891-112D9D68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79682B-980A-4C2B-AC80-B4E27472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4" y="3645017"/>
            <a:ext cx="3169034" cy="22481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93E35C-FCD4-4C79-8EB0-3E760E8627ED}"/>
              </a:ext>
            </a:extLst>
          </p:cNvPr>
          <p:cNvGrpSpPr/>
          <p:nvPr/>
        </p:nvGrpSpPr>
        <p:grpSpPr>
          <a:xfrm>
            <a:off x="3710940" y="3645017"/>
            <a:ext cx="4665357" cy="2248118"/>
            <a:chOff x="3710940" y="3645017"/>
            <a:chExt cx="4665357" cy="224811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5B643A-C50C-44AC-AD9A-3B594016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263" y="3645017"/>
              <a:ext cx="3169034" cy="2248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9ABA96-965A-40B6-BE9E-04F4549BFFC2}"/>
                </a:ext>
              </a:extLst>
            </p:cNvPr>
            <p:cNvCxnSpPr/>
            <p:nvPr/>
          </p:nvCxnSpPr>
          <p:spPr>
            <a:xfrm>
              <a:off x="3710940" y="4769076"/>
              <a:ext cx="12877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7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1"/>
            <a:ext cx="1929130" cy="2653779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099" y="2862673"/>
            <a:ext cx="1929130" cy="2653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268" y="2852518"/>
            <a:ext cx="1929130" cy="26673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3761333" y="4265888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expansion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62100"/>
            <a:ext cx="4537165" cy="3858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Purge states by checking that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  cores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More cores </a:t>
            </a:r>
            <a:r>
              <a:rPr lang="en-GB" b="1" dirty="0"/>
              <a:t>not</a:t>
            </a:r>
            <a:r>
              <a:rPr lang="en-GB" dirty="0"/>
              <a:t> available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Precedence constraints are respected</a:t>
            </a:r>
          </a:p>
          <a:p>
            <a:pPr>
              <a:lnSpc>
                <a:spcPct val="150000"/>
              </a:lnSpc>
            </a:pPr>
            <a:r>
              <a:rPr lang="en-GB" dirty="0"/>
              <a:t>Exploring more states</a:t>
            </a:r>
          </a:p>
          <a:p>
            <a:pPr marL="267891" lvl="1" indent="-13335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00B050"/>
                </a:solidFill>
              </a:rPr>
              <a:t>👍 </a:t>
            </a:r>
            <a:r>
              <a:rPr lang="en-GB" dirty="0"/>
              <a:t>Is </a:t>
            </a:r>
            <a:r>
              <a:rPr lang="en-GB" dirty="0">
                <a:solidFill>
                  <a:srgbClr val="C00000"/>
                </a:solidFill>
              </a:rPr>
              <a:t>safe</a:t>
            </a:r>
            <a:r>
              <a:rPr lang="en-GB" dirty="0"/>
              <a:t>, does not make analysis invalid</a:t>
            </a:r>
          </a:p>
          <a:p>
            <a:pPr marL="267891" lvl="1" indent="-170260">
              <a:lnSpc>
                <a:spcPct val="150000"/>
              </a:lnSpc>
              <a:buFont typeface="Calibri" panose="020F0502020204030204" pitchFamily="34" charset="0"/>
              <a:buChar char=" "/>
            </a:pPr>
            <a:r>
              <a:rPr lang="en-GB" dirty="0">
                <a:solidFill>
                  <a:srgbClr val="FF0000"/>
                </a:solidFill>
              </a:rPr>
              <a:t>👎 </a:t>
            </a:r>
            <a:r>
              <a:rPr lang="en-GB" dirty="0">
                <a:solidFill>
                  <a:srgbClr val="C00000"/>
                </a:solidFill>
              </a:rPr>
              <a:t>Slower</a:t>
            </a:r>
            <a:r>
              <a:rPr lang="en-GB" dirty="0"/>
              <a:t> and more </a:t>
            </a:r>
            <a:r>
              <a:rPr lang="en-GB" dirty="0">
                <a:solidFill>
                  <a:srgbClr val="C00000"/>
                </a:solidFill>
              </a:rPr>
              <a:t>pessimistic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9" y="2026444"/>
            <a:ext cx="2455043" cy="3394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/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97CAF3-6D14-4994-973C-DE165AD64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1" y="2182307"/>
                <a:ext cx="368627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73370F-CFAD-42E0-9D24-32344C54CE22}"/>
              </a:ext>
            </a:extLst>
          </p:cNvPr>
          <p:cNvGrpSpPr/>
          <p:nvPr/>
        </p:nvGrpSpPr>
        <p:grpSpPr>
          <a:xfrm>
            <a:off x="7143109" y="2299956"/>
            <a:ext cx="477749" cy="2444051"/>
            <a:chOff x="7143109" y="2299956"/>
            <a:chExt cx="477749" cy="244405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D5AA66-4E0A-4812-A9DD-3446FCC33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538326-A686-430E-88A2-0E14C8D0DB28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3947203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2C5D4C-95D1-4046-BF5E-259878CB3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BD422A-2AB3-4E1D-A9B4-EFA4DC42F07B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299956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7326E7-6423-4D00-988A-C9EDD824F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1F7992-571A-4261-846E-D33A13A3FCED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2817958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1CEA49-8F11-47F9-9E47-9AA825AE1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3C7EE0-EB4D-45CC-A5F3-013DD7C23F11}"/>
                </a:ext>
              </a:extLst>
            </p:cNvPr>
            <p:cNvCxnSpPr>
              <a:cxnSpLocks/>
            </p:cNvCxnSpPr>
            <p:nvPr/>
          </p:nvCxnSpPr>
          <p:spPr>
            <a:xfrm>
              <a:off x="7143109" y="4414921"/>
              <a:ext cx="477749" cy="329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E11F8-A8BB-4EFA-B9FC-7969F053A2FE}"/>
              </a:ext>
            </a:extLst>
          </p:cNvPr>
          <p:cNvGrpSpPr/>
          <p:nvPr/>
        </p:nvGrpSpPr>
        <p:grpSpPr>
          <a:xfrm>
            <a:off x="4389120" y="4111746"/>
            <a:ext cx="1264920" cy="1453723"/>
            <a:chOff x="4389120" y="4111746"/>
            <a:chExt cx="1264920" cy="14537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F3A2A-E406-467F-81B1-FA11A075B1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021580" y="4111746"/>
              <a:ext cx="411480" cy="807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CEB165-59A9-498F-8E0E-ED1D2D444B3E}"/>
                </a:ext>
              </a:extLst>
            </p:cNvPr>
            <p:cNvSpPr txBox="1"/>
            <p:nvPr/>
          </p:nvSpPr>
          <p:spPr>
            <a:xfrm>
              <a:off x="4389120" y="4919138"/>
              <a:ext cx="1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Initial state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674FC0-1EF2-48AB-B2A3-824DB39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SAG merge rules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66E3D1-F748-4CA1-9AD2-51781D56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478"/>
            <a:ext cx="7886700" cy="1383373"/>
          </a:xfrm>
        </p:spPr>
        <p:txBody>
          <a:bodyPr/>
          <a:lstStyle/>
          <a:p>
            <a:r>
              <a:rPr lang="en-GB" dirty="0"/>
              <a:t>We have to merge</a:t>
            </a:r>
          </a:p>
          <a:p>
            <a:pPr lvl="1"/>
            <a:r>
              <a:rPr lang="en-GB" dirty="0"/>
              <a:t>Availability times</a:t>
            </a:r>
          </a:p>
          <a:p>
            <a:pPr lvl="1"/>
            <a:r>
              <a:rPr lang="en-GB" dirty="0"/>
              <a:t>Groups of cores</a:t>
            </a:r>
          </a:p>
          <a:p>
            <a:pPr lvl="1"/>
            <a:r>
              <a:rPr lang="en-GB" dirty="0"/>
              <a:t>Certainly running jobs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2453-88FF-4B76-B6C7-8F2F361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7B37EB-DC3D-4FBA-A8B2-BCFD8C606CDF}"/>
              </a:ext>
            </a:extLst>
          </p:cNvPr>
          <p:cNvGrpSpPr/>
          <p:nvPr/>
        </p:nvGrpSpPr>
        <p:grpSpPr>
          <a:xfrm>
            <a:off x="2865120" y="1891492"/>
            <a:ext cx="3649980" cy="369332"/>
            <a:chOff x="2865120" y="1891492"/>
            <a:chExt cx="3649980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B2FF27-7BD0-4903-AA1E-BC6218A709F5}"/>
                </a:ext>
              </a:extLst>
            </p:cNvPr>
            <p:cNvCxnSpPr/>
            <p:nvPr/>
          </p:nvCxnSpPr>
          <p:spPr>
            <a:xfrm>
              <a:off x="2865120" y="209550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9B8FB-6EDB-4C6F-B5FD-2D03F3768AA3}"/>
                </a:ext>
              </a:extLst>
            </p:cNvPr>
            <p:cNvSpPr txBox="1"/>
            <p:nvPr/>
          </p:nvSpPr>
          <p:spPr>
            <a:xfrm>
              <a:off x="4000500" y="189149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Extend the intervals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2B59F8-710C-4F0E-900E-748651CB5B8E}"/>
              </a:ext>
            </a:extLst>
          </p:cNvPr>
          <p:cNvGrpSpPr/>
          <p:nvPr/>
        </p:nvGrpSpPr>
        <p:grpSpPr>
          <a:xfrm>
            <a:off x="2865120" y="2187522"/>
            <a:ext cx="4617720" cy="369332"/>
            <a:chOff x="2865120" y="2187522"/>
            <a:chExt cx="461772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A453B1-6B7B-4777-AD90-C1C5E155CA14}"/>
                </a:ext>
              </a:extLst>
            </p:cNvPr>
            <p:cNvSpPr txBox="1"/>
            <p:nvPr/>
          </p:nvSpPr>
          <p:spPr>
            <a:xfrm>
              <a:off x="4000500" y="2187522"/>
              <a:ext cx="3482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Break the groups into same size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38B87-BB3E-41D4-A4D8-236682D22E38}"/>
                </a:ext>
              </a:extLst>
            </p:cNvPr>
            <p:cNvCxnSpPr/>
            <p:nvPr/>
          </p:nvCxnSpPr>
          <p:spPr>
            <a:xfrm>
              <a:off x="2865120" y="2385060"/>
              <a:ext cx="113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6E86BE-8BD2-46BC-9DC9-A796A00990B4}"/>
              </a:ext>
            </a:extLst>
          </p:cNvPr>
          <p:cNvGrpSpPr/>
          <p:nvPr/>
        </p:nvGrpSpPr>
        <p:grpSpPr>
          <a:xfrm>
            <a:off x="6169793" y="3442016"/>
            <a:ext cx="2749922" cy="2229697"/>
            <a:chOff x="6169793" y="3442016"/>
            <a:chExt cx="2749922" cy="2229697"/>
          </a:xfrm>
        </p:grpSpPr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C39899CA-25B3-4032-B286-F26E407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93" y="3442016"/>
              <a:ext cx="2749922" cy="195079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5574F1-AEC9-4626-A8FD-E76C5B8CED3F}"/>
                </a:ext>
              </a:extLst>
            </p:cNvPr>
            <p:cNvSpPr txBox="1"/>
            <p:nvPr/>
          </p:nvSpPr>
          <p:spPr>
            <a:xfrm>
              <a:off x="7061177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Merged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6C778-865E-42F8-887B-4A05DA43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F8CC8-D206-43D6-A184-159BA56A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12CB9-957F-455C-9D33-214E34C0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0CEA2-0B92-4338-A59F-C6695D95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21" y="3442532"/>
            <a:ext cx="2748467" cy="1949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610250-26E6-449A-B760-A301ABD91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521" y="3442532"/>
            <a:ext cx="2748466" cy="19497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5740FF-A1D1-4370-9EF8-22912F01ECB9}"/>
              </a:ext>
            </a:extLst>
          </p:cNvPr>
          <p:cNvGrpSpPr/>
          <p:nvPr/>
        </p:nvGrpSpPr>
        <p:grpSpPr>
          <a:xfrm>
            <a:off x="3322320" y="2505827"/>
            <a:ext cx="5349240" cy="369332"/>
            <a:chOff x="3322320" y="2505827"/>
            <a:chExt cx="53492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42504-915A-4810-AF86-3C69BAC5E204}"/>
                </a:ext>
              </a:extLst>
            </p:cNvPr>
            <p:cNvSpPr txBox="1"/>
            <p:nvPr/>
          </p:nvSpPr>
          <p:spPr>
            <a:xfrm>
              <a:off x="4000500" y="2505827"/>
              <a:ext cx="467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Keep only jobs running in both states (intersect)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B11C4C-7D09-42A9-8555-B6F83FF49C87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20" y="2697480"/>
              <a:ext cx="678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A63ED9-53AB-459A-B891-44F7AE14C147}"/>
              </a:ext>
            </a:extLst>
          </p:cNvPr>
          <p:cNvGrpSpPr/>
          <p:nvPr/>
        </p:nvGrpSpPr>
        <p:grpSpPr>
          <a:xfrm>
            <a:off x="224285" y="3442531"/>
            <a:ext cx="2748468" cy="2229182"/>
            <a:chOff x="224285" y="3442531"/>
            <a:chExt cx="2748468" cy="222918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6AE08-9474-4D30-BD05-5702A53F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285" y="3442531"/>
              <a:ext cx="2748468" cy="19497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0D2FB91-E14B-4D4C-B47B-857CA6601BE6}"/>
                </a:ext>
              </a:extLst>
            </p:cNvPr>
            <p:cNvSpPr txBox="1"/>
            <p:nvPr/>
          </p:nvSpPr>
          <p:spPr>
            <a:xfrm>
              <a:off x="1114942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3ADDAF-3FD0-47EE-B9E8-E20797752470}"/>
              </a:ext>
            </a:extLst>
          </p:cNvPr>
          <p:cNvGrpSpPr/>
          <p:nvPr/>
        </p:nvGrpSpPr>
        <p:grpSpPr>
          <a:xfrm>
            <a:off x="3197766" y="3442531"/>
            <a:ext cx="2748468" cy="2229182"/>
            <a:chOff x="3197766" y="3442531"/>
            <a:chExt cx="2748468" cy="222918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C2048E-680C-4CA0-B76B-090E0C15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766" y="3442531"/>
              <a:ext cx="2748468" cy="19497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C7ED9D-1F54-424F-B0C9-747633D206AD}"/>
                </a:ext>
              </a:extLst>
            </p:cNvPr>
            <p:cNvSpPr txBox="1"/>
            <p:nvPr/>
          </p:nvSpPr>
          <p:spPr>
            <a:xfrm>
              <a:off x="4088423" y="5302381"/>
              <a:ext cx="967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Sate B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734292-1C81-410A-96BA-B8B0FF21ACCE}"/>
              </a:ext>
            </a:extLst>
          </p:cNvPr>
          <p:cNvSpPr/>
          <p:nvPr/>
        </p:nvSpPr>
        <p:spPr>
          <a:xfrm>
            <a:off x="767132" y="4879975"/>
            <a:ext cx="4785943" cy="3429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ADBA9-BAEE-446E-AF8E-F17677FCEBB1}"/>
              </a:ext>
            </a:extLst>
          </p:cNvPr>
          <p:cNvGrpSpPr/>
          <p:nvPr/>
        </p:nvGrpSpPr>
        <p:grpSpPr>
          <a:xfrm>
            <a:off x="767132" y="4528038"/>
            <a:ext cx="4785943" cy="351937"/>
            <a:chOff x="767132" y="4528038"/>
            <a:chExt cx="4785943" cy="35193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B8CF4D-09F6-4342-916E-07BAF803C50F}"/>
                </a:ext>
              </a:extLst>
            </p:cNvPr>
            <p:cNvCxnSpPr/>
            <p:nvPr/>
          </p:nvCxnSpPr>
          <p:spPr>
            <a:xfrm>
              <a:off x="767132" y="4528038"/>
              <a:ext cx="2978391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9056EC-7161-4E3D-BBAE-754C010385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879975"/>
              <a:ext cx="418147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71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3.88889E-6 -0.051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5115 L 3.88889E-6 -0.1006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10069 L 3.88889E-6 -0.1539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57" grpId="0" animBg="1"/>
      <p:bldP spid="57" grpId="1" animBg="1"/>
      <p:bldP spid="57" grpId="2" animBg="1"/>
      <p:bldP spid="57" grpId="3" animBg="1"/>
      <p:bldP spid="5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92760" y="3884077"/>
            <a:ext cx="2376267" cy="1425761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59" y="3716845"/>
            <a:ext cx="1683692" cy="176022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4" y="3846027"/>
            <a:ext cx="2138871" cy="1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quare&#10;&#10;Description automatically generated">
            <a:extLst>
              <a:ext uri="{FF2B5EF4-FFF2-40B4-BE49-F238E27FC236}">
                <a16:creationId xmlns:a16="http://schemas.microsoft.com/office/drawing/2014/main" id="{3DA018F5-3780-40DC-A475-5416FF8E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picture containing sitting, photo, table, large&#10;&#10;Description automatically generated">
            <a:extLst>
              <a:ext uri="{FF2B5EF4-FFF2-40B4-BE49-F238E27FC236}">
                <a16:creationId xmlns:a16="http://schemas.microsoft.com/office/drawing/2014/main" id="{E2060D3A-7A56-4650-B964-2E88ABC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rigid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2607AC-55C3-4831-9451-43FB953611EF}"/>
              </a:ext>
            </a:extLst>
          </p:cNvPr>
          <p:cNvGrpSpPr/>
          <p:nvPr/>
        </p:nvGrpSpPr>
        <p:grpSpPr>
          <a:xfrm>
            <a:off x="4121029" y="1790000"/>
            <a:ext cx="4603909" cy="3655219"/>
            <a:chOff x="3060729" y="2574860"/>
            <a:chExt cx="4603909" cy="365521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62FFE3C-B93A-4CEF-96FA-5D7764831C16}"/>
                </a:ext>
              </a:extLst>
            </p:cNvPr>
            <p:cNvSpPr/>
            <p:nvPr/>
          </p:nvSpPr>
          <p:spPr>
            <a:xfrm>
              <a:off x="3060729" y="2574860"/>
              <a:ext cx="4603909" cy="3655219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  <a:gd name="connsiteX0" fmla="*/ 0 w 5266896"/>
                <a:gd name="connsiteY0" fmla="*/ 0 h 4872354"/>
                <a:gd name="connsiteX1" fmla="*/ 904876 w 5266896"/>
                <a:gd name="connsiteY1" fmla="*/ 587374 h 4872354"/>
                <a:gd name="connsiteX2" fmla="*/ 1771016 w 5266896"/>
                <a:gd name="connsiteY2" fmla="*/ 708024 h 4872354"/>
                <a:gd name="connsiteX3" fmla="*/ 2628901 w 5266896"/>
                <a:gd name="connsiteY3" fmla="*/ 1091564 h 4872354"/>
                <a:gd name="connsiteX4" fmla="*/ 3484881 w 5266896"/>
                <a:gd name="connsiteY4" fmla="*/ 1752599 h 4872354"/>
                <a:gd name="connsiteX5" fmla="*/ 4347846 w 5266896"/>
                <a:gd name="connsiteY5" fmla="*/ 2713354 h 4872354"/>
                <a:gd name="connsiteX6" fmla="*/ 5266691 w 5266896"/>
                <a:gd name="connsiteY6" fmla="*/ 3164839 h 4872354"/>
                <a:gd name="connsiteX7" fmla="*/ 5246371 w 5266896"/>
                <a:gd name="connsiteY7" fmla="*/ 4872354 h 4872354"/>
                <a:gd name="connsiteX8" fmla="*/ 33656 w 5266896"/>
                <a:gd name="connsiteY8" fmla="*/ 4867274 h 4872354"/>
                <a:gd name="connsiteX9" fmla="*/ 0 w 5266896"/>
                <a:gd name="connsiteY9" fmla="*/ 0 h 4872354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771016 w 5266896"/>
                <a:gd name="connsiteY2" fmla="*/ 7143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628901 w 5266896"/>
                <a:gd name="connsiteY3" fmla="*/ 109791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3484881 w 5266896"/>
                <a:gd name="connsiteY4" fmla="*/ 1758950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266896"/>
                <a:gd name="connsiteY0" fmla="*/ 6351 h 4878705"/>
                <a:gd name="connsiteX1" fmla="*/ 809625 w 5266896"/>
                <a:gd name="connsiteY1" fmla="*/ 0 h 4878705"/>
                <a:gd name="connsiteX2" fmla="*/ 1574167 w 5266896"/>
                <a:gd name="connsiteY2" fmla="*/ 3175 h 4878705"/>
                <a:gd name="connsiteX3" fmla="*/ 2809876 w 5266896"/>
                <a:gd name="connsiteY3" fmla="*/ 37465 h 4878705"/>
                <a:gd name="connsiteX4" fmla="*/ 4142107 w 5266896"/>
                <a:gd name="connsiteY4" fmla="*/ 241301 h 4878705"/>
                <a:gd name="connsiteX5" fmla="*/ 4347846 w 5266896"/>
                <a:gd name="connsiteY5" fmla="*/ 2719705 h 4878705"/>
                <a:gd name="connsiteX6" fmla="*/ 5266691 w 5266896"/>
                <a:gd name="connsiteY6" fmla="*/ 3171190 h 4878705"/>
                <a:gd name="connsiteX7" fmla="*/ 5246371 w 5266896"/>
                <a:gd name="connsiteY7" fmla="*/ 4878705 h 4878705"/>
                <a:gd name="connsiteX8" fmla="*/ 33656 w 5266896"/>
                <a:gd name="connsiteY8" fmla="*/ 4873625 h 4878705"/>
                <a:gd name="connsiteX9" fmla="*/ 0 w 5266896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5478147 w 5478147"/>
                <a:gd name="connsiteY5" fmla="*/ 1497329 h 4878705"/>
                <a:gd name="connsiteX6" fmla="*/ 5266691 w 5478147"/>
                <a:gd name="connsiteY6" fmla="*/ 3171190 h 4878705"/>
                <a:gd name="connsiteX7" fmla="*/ 5246371 w 5478147"/>
                <a:gd name="connsiteY7" fmla="*/ 4878705 h 4878705"/>
                <a:gd name="connsiteX8" fmla="*/ 33656 w 5478147"/>
                <a:gd name="connsiteY8" fmla="*/ 4873625 h 4878705"/>
                <a:gd name="connsiteX9" fmla="*/ 0 w 5478147"/>
                <a:gd name="connsiteY9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691554 w 5478147"/>
                <a:gd name="connsiteY5" fmla="*/ 754679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4142107 w 5478147"/>
                <a:gd name="connsiteY4" fmla="*/ 241301 h 4878705"/>
                <a:gd name="connsiteX5" fmla="*/ 4805854 w 5478147"/>
                <a:gd name="connsiteY5" fmla="*/ 351453 h 4878705"/>
                <a:gd name="connsiteX6" fmla="*/ 5478147 w 5478147"/>
                <a:gd name="connsiteY6" fmla="*/ 1497329 h 4878705"/>
                <a:gd name="connsiteX7" fmla="*/ 5266691 w 5478147"/>
                <a:gd name="connsiteY7" fmla="*/ 3171190 h 4878705"/>
                <a:gd name="connsiteX8" fmla="*/ 5246371 w 5478147"/>
                <a:gd name="connsiteY8" fmla="*/ 4878705 h 4878705"/>
                <a:gd name="connsiteX9" fmla="*/ 33656 w 5478147"/>
                <a:gd name="connsiteY9" fmla="*/ 4873625 h 4878705"/>
                <a:gd name="connsiteX10" fmla="*/ 0 w 5478147"/>
                <a:gd name="connsiteY10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69179 w 5478147"/>
                <a:gd name="connsiteY4" fmla="*/ 145079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478147"/>
                <a:gd name="connsiteY0" fmla="*/ 6351 h 4878705"/>
                <a:gd name="connsiteX1" fmla="*/ 809625 w 5478147"/>
                <a:gd name="connsiteY1" fmla="*/ 0 h 4878705"/>
                <a:gd name="connsiteX2" fmla="*/ 1574167 w 5478147"/>
                <a:gd name="connsiteY2" fmla="*/ 3175 h 4878705"/>
                <a:gd name="connsiteX3" fmla="*/ 2809876 w 5478147"/>
                <a:gd name="connsiteY3" fmla="*/ 37465 h 4878705"/>
                <a:gd name="connsiteX4" fmla="*/ 3494579 w 5478147"/>
                <a:gd name="connsiteY4" fmla="*/ 116503 h 4878705"/>
                <a:gd name="connsiteX5" fmla="*/ 4142107 w 5478147"/>
                <a:gd name="connsiteY5" fmla="*/ 241301 h 4878705"/>
                <a:gd name="connsiteX6" fmla="*/ 4805854 w 5478147"/>
                <a:gd name="connsiteY6" fmla="*/ 351453 h 4878705"/>
                <a:gd name="connsiteX7" fmla="*/ 5478147 w 5478147"/>
                <a:gd name="connsiteY7" fmla="*/ 1497329 h 4878705"/>
                <a:gd name="connsiteX8" fmla="*/ 5266691 w 5478147"/>
                <a:gd name="connsiteY8" fmla="*/ 3171190 h 4878705"/>
                <a:gd name="connsiteX9" fmla="*/ 5246371 w 5478147"/>
                <a:gd name="connsiteY9" fmla="*/ 4878705 h 4878705"/>
                <a:gd name="connsiteX10" fmla="*/ 33656 w 5478147"/>
                <a:gd name="connsiteY10" fmla="*/ 4873625 h 4878705"/>
                <a:gd name="connsiteX11" fmla="*/ 0 w 5478147"/>
                <a:gd name="connsiteY11" fmla="*/ 6351 h 4878705"/>
                <a:gd name="connsiteX0" fmla="*/ 0 w 5822324"/>
                <a:gd name="connsiteY0" fmla="*/ 6351 h 4878705"/>
                <a:gd name="connsiteX1" fmla="*/ 809625 w 5822324"/>
                <a:gd name="connsiteY1" fmla="*/ 0 h 4878705"/>
                <a:gd name="connsiteX2" fmla="*/ 1574167 w 5822324"/>
                <a:gd name="connsiteY2" fmla="*/ 3175 h 4878705"/>
                <a:gd name="connsiteX3" fmla="*/ 2809876 w 5822324"/>
                <a:gd name="connsiteY3" fmla="*/ 37465 h 4878705"/>
                <a:gd name="connsiteX4" fmla="*/ 3494579 w 5822324"/>
                <a:gd name="connsiteY4" fmla="*/ 116503 h 4878705"/>
                <a:gd name="connsiteX5" fmla="*/ 4142107 w 5822324"/>
                <a:gd name="connsiteY5" fmla="*/ 241301 h 4878705"/>
                <a:gd name="connsiteX6" fmla="*/ 4805854 w 5822324"/>
                <a:gd name="connsiteY6" fmla="*/ 351453 h 4878705"/>
                <a:gd name="connsiteX7" fmla="*/ 5478147 w 5822324"/>
                <a:gd name="connsiteY7" fmla="*/ 1497329 h 4878705"/>
                <a:gd name="connsiteX8" fmla="*/ 5822316 w 5822324"/>
                <a:gd name="connsiteY8" fmla="*/ 3168016 h 4878705"/>
                <a:gd name="connsiteX9" fmla="*/ 5246371 w 5822324"/>
                <a:gd name="connsiteY9" fmla="*/ 4878705 h 4878705"/>
                <a:gd name="connsiteX10" fmla="*/ 33656 w 5822324"/>
                <a:gd name="connsiteY10" fmla="*/ 4873625 h 4878705"/>
                <a:gd name="connsiteX11" fmla="*/ 0 w 5822324"/>
                <a:gd name="connsiteY11" fmla="*/ 6351 h 4878705"/>
                <a:gd name="connsiteX0" fmla="*/ 0 w 6138545"/>
                <a:gd name="connsiteY0" fmla="*/ 6351 h 4873625"/>
                <a:gd name="connsiteX1" fmla="*/ 809625 w 6138545"/>
                <a:gd name="connsiteY1" fmla="*/ 0 h 4873625"/>
                <a:gd name="connsiteX2" fmla="*/ 1574167 w 6138545"/>
                <a:gd name="connsiteY2" fmla="*/ 3175 h 4873625"/>
                <a:gd name="connsiteX3" fmla="*/ 2809876 w 6138545"/>
                <a:gd name="connsiteY3" fmla="*/ 37465 h 4873625"/>
                <a:gd name="connsiteX4" fmla="*/ 3494579 w 6138545"/>
                <a:gd name="connsiteY4" fmla="*/ 116503 h 4873625"/>
                <a:gd name="connsiteX5" fmla="*/ 4142107 w 6138545"/>
                <a:gd name="connsiteY5" fmla="*/ 241301 h 4873625"/>
                <a:gd name="connsiteX6" fmla="*/ 4805854 w 6138545"/>
                <a:gd name="connsiteY6" fmla="*/ 351453 h 4873625"/>
                <a:gd name="connsiteX7" fmla="*/ 5478147 w 6138545"/>
                <a:gd name="connsiteY7" fmla="*/ 1497329 h 4873625"/>
                <a:gd name="connsiteX8" fmla="*/ 5822316 w 6138545"/>
                <a:gd name="connsiteY8" fmla="*/ 3168016 h 4873625"/>
                <a:gd name="connsiteX9" fmla="*/ 6138545 w 6138545"/>
                <a:gd name="connsiteY9" fmla="*/ 4866005 h 4873625"/>
                <a:gd name="connsiteX10" fmla="*/ 33656 w 6138545"/>
                <a:gd name="connsiteY10" fmla="*/ 4873625 h 4873625"/>
                <a:gd name="connsiteX11" fmla="*/ 0 w 6138545"/>
                <a:gd name="connsiteY11" fmla="*/ 6351 h 487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38545" h="4873625">
                  <a:moveTo>
                    <a:pt x="0" y="6351"/>
                  </a:moveTo>
                  <a:lnTo>
                    <a:pt x="809625" y="0"/>
                  </a:lnTo>
                  <a:lnTo>
                    <a:pt x="1574167" y="3175"/>
                  </a:lnTo>
                  <a:lnTo>
                    <a:pt x="2809876" y="37465"/>
                  </a:lnTo>
                  <a:lnTo>
                    <a:pt x="3494579" y="116503"/>
                  </a:lnTo>
                  <a:lnTo>
                    <a:pt x="4142107" y="241301"/>
                  </a:lnTo>
                  <a:lnTo>
                    <a:pt x="4805854" y="351453"/>
                  </a:lnTo>
                  <a:lnTo>
                    <a:pt x="5478147" y="1497329"/>
                  </a:lnTo>
                  <a:lnTo>
                    <a:pt x="5822316" y="3168016"/>
                  </a:lnTo>
                  <a:cubicBezTo>
                    <a:pt x="5825068" y="3712846"/>
                    <a:pt x="6135793" y="4321175"/>
                    <a:pt x="6138545" y="4866005"/>
                  </a:cubicBezTo>
                  <a:lnTo>
                    <a:pt x="33656" y="4873625"/>
                  </a:lnTo>
                  <a:cubicBezTo>
                    <a:pt x="31963" y="3443817"/>
                    <a:pt x="1693" y="1436159"/>
                    <a:pt x="0" y="635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9EB94-F80E-4663-96D1-FAC3F406749C}"/>
                </a:ext>
              </a:extLst>
            </p:cNvPr>
            <p:cNvSpPr txBox="1"/>
            <p:nvPr/>
          </p:nvSpPr>
          <p:spPr>
            <a:xfrm>
              <a:off x="4258619" y="4402469"/>
              <a:ext cx="1489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BDA0A9-77B7-49B3-82EE-25A6F3CF885A}"/>
              </a:ext>
            </a:extLst>
          </p:cNvPr>
          <p:cNvGrpSpPr/>
          <p:nvPr/>
        </p:nvGrpSpPr>
        <p:grpSpPr>
          <a:xfrm>
            <a:off x="5590423" y="1790001"/>
            <a:ext cx="3399255" cy="3587353"/>
            <a:chOff x="4530123" y="2574861"/>
            <a:chExt cx="3399255" cy="35873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F3810-146F-486E-8469-A583F03332F2}"/>
                </a:ext>
              </a:extLst>
            </p:cNvPr>
            <p:cNvSpPr/>
            <p:nvPr/>
          </p:nvSpPr>
          <p:spPr>
            <a:xfrm>
              <a:off x="4530123" y="2574861"/>
              <a:ext cx="3150393" cy="3587353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38188 w 4224338"/>
                <a:gd name="connsiteY2" fmla="*/ 47625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624013 w 4224338"/>
                <a:gd name="connsiteY3" fmla="*/ 447675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66763 w 4224338"/>
                <a:gd name="connsiteY2" fmla="*/ 57149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462213 w 4224338"/>
                <a:gd name="connsiteY4" fmla="*/ 1114425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281239 w 4224338"/>
                <a:gd name="connsiteY4" fmla="*/ 58420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3343275 w 4224338"/>
                <a:gd name="connsiteY5" fmla="*/ 2066925 h 2509837"/>
                <a:gd name="connsiteX6" fmla="*/ 4224338 w 4224338"/>
                <a:gd name="connsiteY6" fmla="*/ 2509837 h 2509837"/>
                <a:gd name="connsiteX7" fmla="*/ 4181475 w 4224338"/>
                <a:gd name="connsiteY7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649811 w 4224338"/>
                <a:gd name="connsiteY5" fmla="*/ 630852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343275 w 4224338"/>
                <a:gd name="connsiteY6" fmla="*/ 2066925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224338"/>
                <a:gd name="connsiteY0" fmla="*/ 0 h 2509837"/>
                <a:gd name="connsiteX1" fmla="*/ 0 w 4224338"/>
                <a:gd name="connsiteY1" fmla="*/ 22225 h 2509837"/>
                <a:gd name="connsiteX2" fmla="*/ 741363 w 4224338"/>
                <a:gd name="connsiteY2" fmla="*/ 104775 h 2509837"/>
                <a:gd name="connsiteX3" fmla="*/ 1404939 w 4224338"/>
                <a:gd name="connsiteY3" fmla="*/ 174624 h 2509837"/>
                <a:gd name="connsiteX4" fmla="*/ 2090739 w 4224338"/>
                <a:gd name="connsiteY4" fmla="*/ 311151 h 2509837"/>
                <a:gd name="connsiteX5" fmla="*/ 2745062 w 4224338"/>
                <a:gd name="connsiteY5" fmla="*/ 424477 h 2509837"/>
                <a:gd name="connsiteX6" fmla="*/ 3413126 w 4224338"/>
                <a:gd name="connsiteY6" fmla="*/ 1565276 h 2509837"/>
                <a:gd name="connsiteX7" fmla="*/ 4224338 w 4224338"/>
                <a:gd name="connsiteY7" fmla="*/ 2509837 h 2509837"/>
                <a:gd name="connsiteX8" fmla="*/ 4181475 w 4224338"/>
                <a:gd name="connsiteY8" fmla="*/ 0 h 2509837"/>
                <a:gd name="connsiteX0" fmla="*/ 4181475 w 4181475"/>
                <a:gd name="connsiteY0" fmla="*/ 0 h 3906837"/>
                <a:gd name="connsiteX1" fmla="*/ 0 w 4181475"/>
                <a:gd name="connsiteY1" fmla="*/ 22225 h 3906837"/>
                <a:gd name="connsiteX2" fmla="*/ 741363 w 4181475"/>
                <a:gd name="connsiteY2" fmla="*/ 104775 h 3906837"/>
                <a:gd name="connsiteX3" fmla="*/ 1404939 w 4181475"/>
                <a:gd name="connsiteY3" fmla="*/ 174624 h 3906837"/>
                <a:gd name="connsiteX4" fmla="*/ 2090739 w 4181475"/>
                <a:gd name="connsiteY4" fmla="*/ 311151 h 3906837"/>
                <a:gd name="connsiteX5" fmla="*/ 2745062 w 4181475"/>
                <a:gd name="connsiteY5" fmla="*/ 424477 h 3906837"/>
                <a:gd name="connsiteX6" fmla="*/ 3413126 w 4181475"/>
                <a:gd name="connsiteY6" fmla="*/ 1565276 h 3906837"/>
                <a:gd name="connsiteX7" fmla="*/ 4078289 w 4181475"/>
                <a:gd name="connsiteY7" fmla="*/ 3906837 h 3906837"/>
                <a:gd name="connsiteX8" fmla="*/ 4181475 w 4181475"/>
                <a:gd name="connsiteY8" fmla="*/ 0 h 3906837"/>
                <a:gd name="connsiteX0" fmla="*/ 4181475 w 4181475"/>
                <a:gd name="connsiteY0" fmla="*/ 0 h 4856162"/>
                <a:gd name="connsiteX1" fmla="*/ 0 w 4181475"/>
                <a:gd name="connsiteY1" fmla="*/ 22225 h 4856162"/>
                <a:gd name="connsiteX2" fmla="*/ 741363 w 4181475"/>
                <a:gd name="connsiteY2" fmla="*/ 104775 h 4856162"/>
                <a:gd name="connsiteX3" fmla="*/ 1404939 w 4181475"/>
                <a:gd name="connsiteY3" fmla="*/ 174624 h 4856162"/>
                <a:gd name="connsiteX4" fmla="*/ 2090739 w 4181475"/>
                <a:gd name="connsiteY4" fmla="*/ 311151 h 4856162"/>
                <a:gd name="connsiteX5" fmla="*/ 2745062 w 4181475"/>
                <a:gd name="connsiteY5" fmla="*/ 424477 h 4856162"/>
                <a:gd name="connsiteX6" fmla="*/ 3413126 w 4181475"/>
                <a:gd name="connsiteY6" fmla="*/ 1565276 h 4856162"/>
                <a:gd name="connsiteX7" fmla="*/ 4075114 w 4181475"/>
                <a:gd name="connsiteY7" fmla="*/ 4856162 h 4856162"/>
                <a:gd name="connsiteX8" fmla="*/ 4181475 w 4181475"/>
                <a:gd name="connsiteY8" fmla="*/ 0 h 4856162"/>
                <a:gd name="connsiteX0" fmla="*/ 4092575 w 4092575"/>
                <a:gd name="connsiteY0" fmla="*/ 50800 h 4833937"/>
                <a:gd name="connsiteX1" fmla="*/ 0 w 4092575"/>
                <a:gd name="connsiteY1" fmla="*/ 0 h 4833937"/>
                <a:gd name="connsiteX2" fmla="*/ 741363 w 4092575"/>
                <a:gd name="connsiteY2" fmla="*/ 82550 h 4833937"/>
                <a:gd name="connsiteX3" fmla="*/ 1404939 w 4092575"/>
                <a:gd name="connsiteY3" fmla="*/ 152399 h 4833937"/>
                <a:gd name="connsiteX4" fmla="*/ 2090739 w 4092575"/>
                <a:gd name="connsiteY4" fmla="*/ 288926 h 4833937"/>
                <a:gd name="connsiteX5" fmla="*/ 2745062 w 4092575"/>
                <a:gd name="connsiteY5" fmla="*/ 402252 h 4833937"/>
                <a:gd name="connsiteX6" fmla="*/ 3413126 w 4092575"/>
                <a:gd name="connsiteY6" fmla="*/ 1543051 h 4833937"/>
                <a:gd name="connsiteX7" fmla="*/ 4075114 w 4092575"/>
                <a:gd name="connsiteY7" fmla="*/ 4833937 h 4833937"/>
                <a:gd name="connsiteX8" fmla="*/ 4092575 w 4092575"/>
                <a:gd name="connsiteY8" fmla="*/ 50800 h 4833937"/>
                <a:gd name="connsiteX0" fmla="*/ 4200524 w 4200524"/>
                <a:gd name="connsiteY0" fmla="*/ 0 h 4783137"/>
                <a:gd name="connsiteX1" fmla="*/ 0 w 4200524"/>
                <a:gd name="connsiteY1" fmla="*/ 6351 h 4783137"/>
                <a:gd name="connsiteX2" fmla="*/ 849312 w 4200524"/>
                <a:gd name="connsiteY2" fmla="*/ 31750 h 4783137"/>
                <a:gd name="connsiteX3" fmla="*/ 1512888 w 4200524"/>
                <a:gd name="connsiteY3" fmla="*/ 101599 h 4783137"/>
                <a:gd name="connsiteX4" fmla="*/ 2198688 w 4200524"/>
                <a:gd name="connsiteY4" fmla="*/ 238126 h 4783137"/>
                <a:gd name="connsiteX5" fmla="*/ 2853011 w 4200524"/>
                <a:gd name="connsiteY5" fmla="*/ 351452 h 4783137"/>
                <a:gd name="connsiteX6" fmla="*/ 3521075 w 4200524"/>
                <a:gd name="connsiteY6" fmla="*/ 1492251 h 4783137"/>
                <a:gd name="connsiteX7" fmla="*/ 4183063 w 4200524"/>
                <a:gd name="connsiteY7" fmla="*/ 4783137 h 4783137"/>
                <a:gd name="connsiteX8" fmla="*/ 4200524 w 4200524"/>
                <a:gd name="connsiteY8" fmla="*/ 0 h 47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0524" h="4783137">
                  <a:moveTo>
                    <a:pt x="4200524" y="0"/>
                  </a:moveTo>
                  <a:lnTo>
                    <a:pt x="0" y="6351"/>
                  </a:lnTo>
                  <a:lnTo>
                    <a:pt x="849312" y="31750"/>
                  </a:lnTo>
                  <a:lnTo>
                    <a:pt x="1512888" y="101599"/>
                  </a:lnTo>
                  <a:lnTo>
                    <a:pt x="2198688" y="238126"/>
                  </a:lnTo>
                  <a:lnTo>
                    <a:pt x="2853011" y="351452"/>
                  </a:lnTo>
                  <a:lnTo>
                    <a:pt x="3521075" y="1492251"/>
                  </a:lnTo>
                  <a:lnTo>
                    <a:pt x="4183063" y="4783137"/>
                  </a:lnTo>
                  <a:cubicBezTo>
                    <a:pt x="4188883" y="3188758"/>
                    <a:pt x="4194704" y="1594379"/>
                    <a:pt x="4200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6C64FC-DBFD-4536-AE13-13F213CA3212}"/>
                </a:ext>
              </a:extLst>
            </p:cNvPr>
            <p:cNvSpPr txBox="1"/>
            <p:nvPr/>
          </p:nvSpPr>
          <p:spPr>
            <a:xfrm rot="2339135">
              <a:off x="6641156" y="2891049"/>
              <a:ext cx="1288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AA514E-2881-40C2-B1FC-8B3805190C29}"/>
              </a:ext>
            </a:extLst>
          </p:cNvPr>
          <p:cNvGrpSpPr/>
          <p:nvPr/>
        </p:nvGrpSpPr>
        <p:grpSpPr>
          <a:xfrm>
            <a:off x="6866793" y="3282494"/>
            <a:ext cx="1380088" cy="858409"/>
            <a:chOff x="5806493" y="4067354"/>
            <a:chExt cx="1380088" cy="85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57ACC-DAA9-4ED6-B3D2-5949C698AB44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8C0824-9153-4A2F-BE0D-ECA428908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81" y="4067354"/>
              <a:ext cx="498800" cy="3967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56" y="1617712"/>
            <a:ext cx="5342285" cy="4228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44F8B-8C50-4F67-95D9-61DC417D8AD1}"/>
              </a:ext>
            </a:extLst>
          </p:cNvPr>
          <p:cNvGrpSpPr/>
          <p:nvPr/>
        </p:nvGrpSpPr>
        <p:grpSpPr>
          <a:xfrm>
            <a:off x="2072028" y="4168141"/>
            <a:ext cx="2259978" cy="834406"/>
            <a:chOff x="5933456" y="4192185"/>
            <a:chExt cx="2259978" cy="8344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CE897-E2DF-4C85-BC37-A40B70176937}"/>
                </a:ext>
              </a:extLst>
            </p:cNvPr>
            <p:cNvSpPr txBox="1"/>
            <p:nvPr/>
          </p:nvSpPr>
          <p:spPr>
            <a:xfrm>
              <a:off x="5933456" y="4564926"/>
              <a:ext cx="1866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State-of-the-art</a:t>
              </a:r>
            </a:p>
            <a:p>
              <a:pPr algn="ctr"/>
              <a:r>
                <a:rPr lang="en-GB" sz="1200" dirty="0"/>
                <a:t>(sufficient test)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4A8A52-1717-4C45-989C-FE3853F63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429" y="4192185"/>
              <a:ext cx="944005" cy="37274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07F99F-12B9-4E0D-B421-ECCB720DA331}"/>
              </a:ext>
            </a:extLst>
          </p:cNvPr>
          <p:cNvGrpSpPr/>
          <p:nvPr/>
        </p:nvGrpSpPr>
        <p:grpSpPr>
          <a:xfrm>
            <a:off x="7303966" y="959909"/>
            <a:ext cx="1322054" cy="914611"/>
            <a:chOff x="5806493" y="4464098"/>
            <a:chExt cx="1322054" cy="9146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77C1-97F1-4E46-888C-2F94E22F8A3E}"/>
                </a:ext>
              </a:extLst>
            </p:cNvPr>
            <p:cNvSpPr txBox="1"/>
            <p:nvPr/>
          </p:nvSpPr>
          <p:spPr>
            <a:xfrm>
              <a:off x="5806493" y="4464098"/>
              <a:ext cx="1322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This project (sufficient test)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CFF9D6-F5FE-4BE0-99DE-45090121A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6493" y="4955378"/>
              <a:ext cx="355255" cy="4233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4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20 </a:t>
            </a:r>
            <a:r>
              <a:rPr lang="en-GB" dirty="0">
                <a:solidFill>
                  <a:srgbClr val="C00000"/>
                </a:solidFill>
              </a:rPr>
              <a:t>moldable</a:t>
            </a:r>
            <a:r>
              <a:rPr lang="en-GB" dirty="0"/>
              <a:t>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058" y="1617712"/>
            <a:ext cx="5342281" cy="4228773"/>
          </a:xfrm>
          <a:prstGeom prst="rect">
            <a:avLst/>
          </a:prstGeom>
        </p:spPr>
      </p:pic>
      <p:grpSp>
        <p:nvGrpSpPr>
          <p:cNvPr id="6" name="Line 8">
            <a:extLst>
              <a:ext uri="{FF2B5EF4-FFF2-40B4-BE49-F238E27FC236}">
                <a16:creationId xmlns:a16="http://schemas.microsoft.com/office/drawing/2014/main" id="{214FF413-120F-4090-B39C-560E5F4C9042}"/>
              </a:ext>
            </a:extLst>
          </p:cNvPr>
          <p:cNvGrpSpPr/>
          <p:nvPr/>
        </p:nvGrpSpPr>
        <p:grpSpPr>
          <a:xfrm>
            <a:off x="5729288" y="1796787"/>
            <a:ext cx="3003578" cy="3569462"/>
            <a:chOff x="5729288" y="1796787"/>
            <a:chExt cx="3003578" cy="356946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F33C8A-7817-4483-A070-3663E19B2B67}"/>
                </a:ext>
              </a:extLst>
            </p:cNvPr>
            <p:cNvCxnSpPr>
              <a:cxnSpLocks/>
            </p:cNvCxnSpPr>
            <p:nvPr/>
          </p:nvCxnSpPr>
          <p:spPr>
            <a:xfrm>
              <a:off x="6733587" y="1874520"/>
              <a:ext cx="485461" cy="857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B467EA-0A93-4959-B27F-EA81F918E46D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65" y="1960270"/>
              <a:ext cx="503654" cy="85224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3AF7E1-EDA4-4468-9258-830FC76EE631}"/>
                </a:ext>
              </a:extLst>
            </p:cNvPr>
            <p:cNvCxnSpPr>
              <a:cxnSpLocks/>
            </p:cNvCxnSpPr>
            <p:nvPr/>
          </p:nvCxnSpPr>
          <p:spPr>
            <a:xfrm>
              <a:off x="7731919" y="2045494"/>
              <a:ext cx="496419" cy="857250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693892-C06A-4283-8DC6-D6C48D8BD982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907506"/>
              <a:ext cx="258254" cy="1260635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F1741-ED62-4948-97B0-7ABDD6082378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35" y="4168141"/>
              <a:ext cx="242631" cy="119810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7C3582-3526-4F65-9CAE-08742CFE9D04}"/>
                </a:ext>
              </a:extLst>
            </p:cNvPr>
            <p:cNvCxnSpPr/>
            <p:nvPr/>
          </p:nvCxnSpPr>
          <p:spPr>
            <a:xfrm flipH="1" flipV="1">
              <a:off x="6233606" y="1813792"/>
              <a:ext cx="489835" cy="60728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C8AAEA-88A4-462B-AC8A-40A8FA907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288" y="1796787"/>
              <a:ext cx="508208" cy="17007"/>
            </a:xfrm>
            <a:prstGeom prst="line">
              <a:avLst/>
            </a:prstGeom>
            <a:ln w="38100" cap="rnd">
              <a:solidFill>
                <a:schemeClr val="accent5">
                  <a:lumMod val="75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Line 4">
            <a:extLst>
              <a:ext uri="{FF2B5EF4-FFF2-40B4-BE49-F238E27FC236}">
                <a16:creationId xmlns:a16="http://schemas.microsoft.com/office/drawing/2014/main" id="{EC234993-04B1-4677-AC40-1581F4488FEF}"/>
              </a:ext>
            </a:extLst>
          </p:cNvPr>
          <p:cNvGrpSpPr/>
          <p:nvPr/>
        </p:nvGrpSpPr>
        <p:grpSpPr>
          <a:xfrm>
            <a:off x="6217444" y="1859115"/>
            <a:ext cx="2509837" cy="3508223"/>
            <a:chOff x="6243380" y="2368982"/>
            <a:chExt cx="2509837" cy="35082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97FD6C-2D9A-459C-8D7B-360F4C06DF3E}"/>
                </a:ext>
              </a:extLst>
            </p:cNvPr>
            <p:cNvCxnSpPr>
              <a:cxnSpLocks/>
            </p:cNvCxnSpPr>
            <p:nvPr/>
          </p:nvCxnSpPr>
          <p:spPr>
            <a:xfrm>
              <a:off x="6757730" y="2605368"/>
              <a:ext cx="497681" cy="485774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0B96E1-B743-45F3-B358-BA6DE91768B9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01" y="3091142"/>
              <a:ext cx="501273" cy="747713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D38D2-642D-4191-AC5B-19FA0495052A}"/>
                </a:ext>
              </a:extLst>
            </p:cNvPr>
            <p:cNvCxnSpPr>
              <a:cxnSpLocks/>
            </p:cNvCxnSpPr>
            <p:nvPr/>
          </p:nvCxnSpPr>
          <p:spPr>
            <a:xfrm>
              <a:off x="7757855" y="3838855"/>
              <a:ext cx="496419" cy="1281112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85837C-2D05-49C1-B762-D72D53871A04}"/>
                </a:ext>
              </a:extLst>
            </p:cNvPr>
            <p:cNvCxnSpPr>
              <a:cxnSpLocks/>
            </p:cNvCxnSpPr>
            <p:nvPr/>
          </p:nvCxnSpPr>
          <p:spPr>
            <a:xfrm>
              <a:off x="8254274" y="5119967"/>
              <a:ext cx="498943" cy="757238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BEE7CB-5892-4E01-8AA3-6FCC63D1B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3380" y="2368982"/>
              <a:ext cx="514350" cy="236385"/>
            </a:xfrm>
            <a:prstGeom prst="line">
              <a:avLst/>
            </a:prstGeom>
            <a:ln w="38100" cap="rnd">
              <a:solidFill>
                <a:srgbClr val="9C322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Line 6">
            <a:extLst>
              <a:ext uri="{FF2B5EF4-FFF2-40B4-BE49-F238E27FC236}">
                <a16:creationId xmlns:a16="http://schemas.microsoft.com/office/drawing/2014/main" id="{35BA049D-4099-4181-95B6-7F8AB849A3F8}"/>
              </a:ext>
            </a:extLst>
          </p:cNvPr>
          <p:cNvGrpSpPr/>
          <p:nvPr/>
        </p:nvGrpSpPr>
        <p:grpSpPr>
          <a:xfrm>
            <a:off x="5232783" y="1796787"/>
            <a:ext cx="3499908" cy="3578570"/>
            <a:chOff x="5232783" y="1796787"/>
            <a:chExt cx="3499908" cy="357857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EF87CA-8B9E-4B15-BE23-94754C3514A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83" y="1796787"/>
              <a:ext cx="494123" cy="153457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4871B9-BF25-4B2A-9615-36AA0B7F5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339" y="1952305"/>
              <a:ext cx="489249" cy="795658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92BBAF-1B6B-467E-9F06-39A84463D88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02" y="2747964"/>
              <a:ext cx="499335" cy="1321592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90AB2-51C9-4C09-A6B4-F0B9FB7450AC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18" y="4069556"/>
              <a:ext cx="496276" cy="1305801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C8D797-BABA-49BC-8DDC-8FB66A61699B}"/>
                </a:ext>
              </a:extLst>
            </p:cNvPr>
            <p:cNvCxnSpPr>
              <a:cxnSpLocks/>
            </p:cNvCxnSpPr>
            <p:nvPr/>
          </p:nvCxnSpPr>
          <p:spPr>
            <a:xfrm>
              <a:off x="7227094" y="5375357"/>
              <a:ext cx="1505597" cy="0"/>
            </a:xfrm>
            <a:prstGeom prst="line">
              <a:avLst/>
            </a:prstGeom>
            <a:ln w="38100" cap="rnd">
              <a:solidFill>
                <a:srgbClr val="46426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2" name="Line 2">
            <a:extLst>
              <a:ext uri="{FF2B5EF4-FFF2-40B4-BE49-F238E27FC236}">
                <a16:creationId xmlns:a16="http://schemas.microsoft.com/office/drawing/2014/main" id="{56EE4DDB-2BBE-4638-B994-246BAC0FC5FE}"/>
              </a:ext>
            </a:extLst>
          </p:cNvPr>
          <p:cNvGrpSpPr/>
          <p:nvPr/>
        </p:nvGrpSpPr>
        <p:grpSpPr>
          <a:xfrm>
            <a:off x="5254626" y="1790000"/>
            <a:ext cx="3472655" cy="3574505"/>
            <a:chOff x="5254626" y="1790000"/>
            <a:chExt cx="3472655" cy="35745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AC0F51-9B91-4683-B6A9-5CC8B2056DB5}"/>
                </a:ext>
              </a:extLst>
            </p:cNvPr>
            <p:cNvCxnSpPr>
              <a:cxnSpLocks/>
            </p:cNvCxnSpPr>
            <p:nvPr/>
          </p:nvCxnSpPr>
          <p:spPr>
            <a:xfrm>
              <a:off x="6737455" y="2144205"/>
              <a:ext cx="489639" cy="877601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3DA68E-5CC2-47A4-A199-04589D0437D6}"/>
                </a:ext>
              </a:extLst>
            </p:cNvPr>
            <p:cNvCxnSpPr>
              <a:cxnSpLocks/>
            </p:cNvCxnSpPr>
            <p:nvPr/>
          </p:nvCxnSpPr>
          <p:spPr>
            <a:xfrm>
              <a:off x="7229474" y="3021806"/>
              <a:ext cx="500064" cy="1557618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C8B8C7-FB12-4EE8-A3D9-9DBA1132F9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3748" y="5328542"/>
              <a:ext cx="493533" cy="35963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6EF248-7D6E-4345-954A-E9369D3E29B1}"/>
                </a:ext>
              </a:extLst>
            </p:cNvPr>
            <p:cNvCxnSpPr>
              <a:cxnSpLocks/>
            </p:cNvCxnSpPr>
            <p:nvPr/>
          </p:nvCxnSpPr>
          <p:spPr>
            <a:xfrm>
              <a:off x="7737936" y="4589754"/>
              <a:ext cx="496427" cy="73948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381B06-90A7-473F-BBE3-F81C64BA4D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206" y="1861176"/>
              <a:ext cx="501660" cy="275049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B33238-1D70-4C51-94C2-FE4B54195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610" y="1797493"/>
              <a:ext cx="494599" cy="61622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73BB17-F4A7-4BCC-9CB7-BD786A7FD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4626" y="1790000"/>
              <a:ext cx="472280" cy="7844"/>
            </a:xfrm>
            <a:prstGeom prst="line">
              <a:avLst/>
            </a:prstGeom>
            <a:ln w="38100" cap="rnd">
              <a:solidFill>
                <a:srgbClr val="E3955B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Line 1">
            <a:extLst>
              <a:ext uri="{FF2B5EF4-FFF2-40B4-BE49-F238E27FC236}">
                <a16:creationId xmlns:a16="http://schemas.microsoft.com/office/drawing/2014/main" id="{9A34DDB8-CEB1-402C-A0A4-59945557F7B5}"/>
              </a:ext>
            </a:extLst>
          </p:cNvPr>
          <p:cNvGrpSpPr/>
          <p:nvPr/>
        </p:nvGrpSpPr>
        <p:grpSpPr>
          <a:xfrm>
            <a:off x="5234576" y="1789360"/>
            <a:ext cx="2988177" cy="3583164"/>
            <a:chOff x="5237458" y="2375421"/>
            <a:chExt cx="2988177" cy="358316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D3F4CB4-B1F1-4054-B6C9-DEB68AF9B1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0" y="3121044"/>
              <a:ext cx="511773" cy="1415511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73F139-5361-4F29-AE2D-D2361B16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244263" y="4536555"/>
              <a:ext cx="493742" cy="1235418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3388942-D7D4-4118-A114-93637CD6AC71}"/>
                </a:ext>
              </a:extLst>
            </p:cNvPr>
            <p:cNvCxnSpPr>
              <a:cxnSpLocks/>
            </p:cNvCxnSpPr>
            <p:nvPr/>
          </p:nvCxnSpPr>
          <p:spPr>
            <a:xfrm>
              <a:off x="7744282" y="5774806"/>
              <a:ext cx="481353" cy="183779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6AE2AB4-38BB-43FC-A35F-E3A685EDD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9263" y="2522423"/>
              <a:ext cx="500650" cy="598622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A90365F-4457-4F59-8136-58A6A52445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458" y="2375421"/>
              <a:ext cx="494712" cy="3944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9892803-1471-4D26-9B27-B9EE16225A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789" y="2417242"/>
              <a:ext cx="501936" cy="103120"/>
            </a:xfrm>
            <a:prstGeom prst="line">
              <a:avLst/>
            </a:prstGeom>
            <a:ln w="38100" cap="rnd">
              <a:solidFill>
                <a:srgbClr val="005DA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Line 3">
            <a:extLst>
              <a:ext uri="{FF2B5EF4-FFF2-40B4-BE49-F238E27FC236}">
                <a16:creationId xmlns:a16="http://schemas.microsoft.com/office/drawing/2014/main" id="{13B84549-EDE0-4FE9-9D5E-7909398DB3AA}"/>
              </a:ext>
            </a:extLst>
          </p:cNvPr>
          <p:cNvGrpSpPr/>
          <p:nvPr/>
        </p:nvGrpSpPr>
        <p:grpSpPr>
          <a:xfrm>
            <a:off x="4219575" y="1790000"/>
            <a:ext cx="4517484" cy="3585359"/>
            <a:chOff x="4219575" y="1790000"/>
            <a:chExt cx="4517484" cy="35853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0B4A244-1A19-41E6-B13D-84975C8A18E9}"/>
                </a:ext>
              </a:extLst>
            </p:cNvPr>
            <p:cNvCxnSpPr>
              <a:cxnSpLocks/>
            </p:cNvCxnSpPr>
            <p:nvPr/>
          </p:nvCxnSpPr>
          <p:spPr>
            <a:xfrm>
              <a:off x="5231606" y="1790000"/>
              <a:ext cx="495300" cy="75597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932D7E-20C6-40A8-839F-58862C0B91A7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06" y="2545970"/>
              <a:ext cx="506700" cy="2166524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2D51BD-39C7-40D7-B684-0E25B10DFB6E}"/>
                </a:ext>
              </a:extLst>
            </p:cNvPr>
            <p:cNvCxnSpPr>
              <a:cxnSpLocks/>
            </p:cNvCxnSpPr>
            <p:nvPr/>
          </p:nvCxnSpPr>
          <p:spPr>
            <a:xfrm>
              <a:off x="6233606" y="4712494"/>
              <a:ext cx="498187" cy="662863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C78B3F-3F16-48B3-B364-EDBCF516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793" y="5375358"/>
              <a:ext cx="2005266" cy="1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4DB1BA8-C63A-41AB-9CFA-04BA2AC04B4A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75" y="1790000"/>
              <a:ext cx="1010238" cy="0"/>
            </a:xfrm>
            <a:prstGeom prst="line">
              <a:avLst/>
            </a:prstGeom>
            <a:ln w="38100" cap="rnd">
              <a:solidFill>
                <a:srgbClr val="127C3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163-9219-4A97-ACDB-BC093CE6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C80A-D664-452F-85D1-26AD5FCF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E057-1096-462C-8280-645A087F6E21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F3F9E-01F5-436C-8990-2F9352AE3EDC}"/>
              </a:ext>
            </a:extLst>
          </p:cNvPr>
          <p:cNvSpPr txBox="1"/>
          <p:nvPr/>
        </p:nvSpPr>
        <p:spPr>
          <a:xfrm>
            <a:off x="154322" y="2314821"/>
            <a:ext cx="38499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A6D6"/>
              </a:buClr>
            </a:pPr>
            <a:r>
              <a:rPr lang="en-GB" dirty="0"/>
              <a:t>Randomly generated task sets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processors: 4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tasks: 4 moldable tasks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Execution time variation: 50%</a:t>
            </a:r>
          </a:p>
          <a:p>
            <a:pPr marL="214313" indent="-214313">
              <a:spcBef>
                <a:spcPts val="6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dirty="0"/>
              <a:t>System utilization: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27459-55CD-4F41-AADD-52A4BFBC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724" y="1617712"/>
            <a:ext cx="5322948" cy="42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5350"/>
            <a:ext cx="3819806" cy="1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8932"/>
            <a:ext cx="3819806" cy="1531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10"/>
            <a:ext cx="3819806" cy="1539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3559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3472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01241" y="4158688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J</a:t>
            </a:r>
            <a:r>
              <a:rPr lang="en-GB" sz="1350" dirty="0"/>
              <a:t>L</a:t>
            </a:r>
            <a:r>
              <a:rPr lang="en-150" sz="1350" dirty="0"/>
              <a:t>F</a:t>
            </a:r>
            <a:r>
              <a:rPr lang="en-GB" sz="1350" dirty="0"/>
              <a:t>P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94601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157467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883789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632638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1131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015286"/>
                  </p:ext>
                </p:extLst>
              </p:nvPr>
            </p:nvGraphicFramePr>
            <p:xfrm>
              <a:off x="5168543" y="4038469"/>
              <a:ext cx="3457298" cy="158288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2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7447" r="-923214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7447" r="-11594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7447" r="-923214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0000" r="-923214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0000" r="-115942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7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9574" r="-923214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9574" r="-115942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3"/>
            <a:ext cx="7886700" cy="1427839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6" cy="1539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5536" cy="1538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9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4299865"/>
            <a:ext cx="3819803" cy="1531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9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3" y="4352348"/>
                <a:ext cx="1276663" cy="300082"/>
              </a:xfrm>
              <a:prstGeom prst="rect">
                <a:avLst/>
              </a:prstGeom>
              <a:blipFill>
                <a:blip r:embed="rId10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1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82" y="4352261"/>
                <a:ext cx="1276663" cy="300082"/>
              </a:xfrm>
              <a:prstGeom prst="rect">
                <a:avLst/>
              </a:prstGeom>
              <a:blipFill>
                <a:blip r:embed="rId12"/>
                <a:stretch>
                  <a:fillRect l="-1435" t="-4082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342271" y="4169826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ResG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214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3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6445528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4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69937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5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740665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6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04424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2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2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541136"/>
                  </p:ext>
                </p:extLst>
              </p:nvPr>
            </p:nvGraphicFramePr>
            <p:xfrm>
              <a:off x="5168542" y="4030980"/>
              <a:ext cx="3457299" cy="15923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37782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35491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595646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842301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94607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/>
                            <a:t>Execution </a:t>
                          </a:r>
                        </a:p>
                        <a:p>
                          <a:r>
                            <a:rPr lang="en-GB" sz="12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152083" r="-923214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152083" r="-115942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10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252083" r="-923214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Mid-high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5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359574" r="-923214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/>
                            <a:t>Mid-low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/>
                            <a:t>1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359574" r="-11594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/>
                            <a:t>20</a:t>
                          </a:r>
                          <a:endParaRPr lang="en-GB" sz="12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2894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1786" t="-450000" r="-923214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2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7"/>
                          <a:stretch>
                            <a:fillRect l="-200000" t="-450000" r="-115942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2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9205" y="1885256"/>
            <a:ext cx="4751263" cy="3746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5624514"/>
            <a:ext cx="1672184" cy="273844"/>
          </a:xfrm>
        </p:spPr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21303" y="2846533"/>
            <a:ext cx="627110" cy="3834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7590397" y="2546451"/>
            <a:ext cx="111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4551830" y="4065028"/>
            <a:ext cx="12143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66136" y="3661239"/>
            <a:ext cx="793770" cy="5538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5693073" y="5663547"/>
            <a:ext cx="1597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3031428" y="3153073"/>
            <a:ext cx="1331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6767839" y="2415540"/>
            <a:ext cx="300082" cy="2108230"/>
            <a:chOff x="6278818" y="1275252"/>
            <a:chExt cx="400108" cy="281097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2392" y="1275252"/>
              <a:ext cx="4308" cy="2810973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54832" y="2324234"/>
              <a:ext cx="648079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64%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7221220" y="3467100"/>
            <a:ext cx="300082" cy="1772603"/>
            <a:chOff x="6274770" y="1756093"/>
            <a:chExt cx="400108" cy="23634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276" y="1756093"/>
              <a:ext cx="13425" cy="236347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50785" y="2597999"/>
              <a:ext cx="648078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55%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6309961" y="2164080"/>
            <a:ext cx="300082" cy="1065861"/>
            <a:chOff x="6278048" y="2642853"/>
            <a:chExt cx="400108" cy="14211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642853"/>
              <a:ext cx="0" cy="1421147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4062" y="3063779"/>
              <a:ext cx="648080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33%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628650" y="2068494"/>
            <a:ext cx="2877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Evaluated in simulator</a:t>
            </a:r>
          </a:p>
          <a:p>
            <a:pPr marL="214313" indent="-214313">
              <a:spcAft>
                <a:spcPts val="18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1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8" grpId="0"/>
      <p:bldP spid="23" grpId="0"/>
      <p:bldP spid="3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3360872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761091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2742753"/>
            <a:ext cx="3819805" cy="1531363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37" y="1919886"/>
            <a:ext cx="2297826" cy="31770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6977571" y="3710720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6977571" y="2152926"/>
            <a:ext cx="477749" cy="3290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69215"/>
            <a:ext cx="3775796" cy="1339799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2647"/>
            <a:ext cx="3779691" cy="1036367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74213"/>
            <a:ext cx="3779691" cy="10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0671"/>
            <a:ext cx="3103875" cy="1387338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4" cy="1379500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1" y="3794591"/>
            <a:ext cx="3103875" cy="1379500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422" y="3794591"/>
            <a:ext cx="3103874" cy="13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9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0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1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2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000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2562226" y="2214919"/>
              <a:ext cx="4019550" cy="8375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925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669925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174" r="-5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100909" t="-2174" r="-4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200909" t="-2174" r="-3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300909" t="-2174" r="-2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400909" t="-2174" r="-103636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500909" t="-2174" r="-3636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102174" r="-50363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279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3"/>
                          <a:stretch>
                            <a:fillRect l="-909" t="-202174" r="-50363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000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1943930"/>
                <a:ext cx="2450307" cy="303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307679"/>
                <a:ext cx="2807494" cy="30482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2676217"/>
                <a:ext cx="3664745" cy="367088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8" y="3066901"/>
                <a:ext cx="3664745" cy="362728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1937429"/>
                <a:ext cx="2450307" cy="3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2252887"/>
                <a:ext cx="2807494" cy="30482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2564642"/>
                <a:ext cx="3664745" cy="4490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 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35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35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sz="135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3020714"/>
                <a:ext cx="4221955" cy="861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1" y="4704223"/>
                <a:ext cx="2350292" cy="681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2" y="4704223"/>
                <a:ext cx="2607467" cy="681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             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2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" y="3440273"/>
                <a:ext cx="3664745" cy="7216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2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2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20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20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2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0" y="3885373"/>
                <a:ext cx="3664745" cy="7761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3257552" y="3236120"/>
            <a:ext cx="857251" cy="1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4511180" y="1892186"/>
            <a:ext cx="176169" cy="2234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4687349" y="1860002"/>
            <a:ext cx="1870613" cy="14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62" y="1606086"/>
                <a:ext cx="1957388" cy="507831"/>
              </a:xfrm>
              <a:prstGeom prst="rect">
                <a:avLst/>
              </a:prstGeom>
              <a:blipFill>
                <a:blip r:embed="rId14"/>
                <a:stretch>
                  <a:fillRect l="-935" t="-1190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350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7" y="1590912"/>
                <a:ext cx="1327257" cy="507831"/>
              </a:xfrm>
              <a:prstGeom prst="rect">
                <a:avLst/>
              </a:prstGeom>
              <a:blipFill>
                <a:blip r:embed="rId15"/>
                <a:stretch>
                  <a:fillRect l="-917" t="-2410" b="-12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35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350" dirty="0"/>
                  <a:t> cores </a:t>
                </a:r>
                <a:r>
                  <a:rPr lang="en-GB" sz="1350" b="1" dirty="0"/>
                  <a:t>not</a:t>
                </a:r>
                <a:r>
                  <a:rPr lang="en-GB" sz="1350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55" y="2428409"/>
                <a:ext cx="1957388" cy="300082"/>
              </a:xfrm>
              <a:prstGeom prst="rect">
                <a:avLst/>
              </a:prstGeom>
              <a:blipFill>
                <a:blip r:embed="rId16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5511568" y="1991432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5973416" y="1844828"/>
            <a:ext cx="684561" cy="18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5040869" y="2294683"/>
            <a:ext cx="541089" cy="24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5581958" y="2417139"/>
            <a:ext cx="1154597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6446948" y="4623500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15249" y="2728491"/>
            <a:ext cx="35433" cy="18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4079368" y="4657104"/>
            <a:ext cx="2607467" cy="870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5383102" y="2098743"/>
            <a:ext cx="1938504" cy="255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628650" y="2242846"/>
            <a:ext cx="1281793" cy="468863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628650" y="2827938"/>
            <a:ext cx="1281793" cy="46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628649" y="3998121"/>
            <a:ext cx="1281793" cy="468863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628650" y="3413029"/>
            <a:ext cx="1281793" cy="468863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441"/>
            <a:ext cx="3859731" cy="1169052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6356"/>
            <a:ext cx="3859731" cy="1594852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16" y="3822685"/>
            <a:ext cx="3859731" cy="1585415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7" y="3831074"/>
            <a:ext cx="3859729" cy="1585415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1" cy="1585415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346" y="3831074"/>
            <a:ext cx="3859730" cy="15854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3682747" y="4623782"/>
            <a:ext cx="98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4753535" y="1769268"/>
            <a:ext cx="3655314" cy="550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4753535" y="2485330"/>
            <a:ext cx="3655314" cy="630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925181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5255133" y="341711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G</a:t>
            </a:r>
            <a:r>
              <a:rPr lang="en-GB" sz="1350" dirty="0"/>
              <a:t>a</a:t>
            </a:r>
            <a:r>
              <a:rPr lang="en-150" sz="1350"/>
              <a:t>n</a:t>
            </a:r>
            <a:r>
              <a:rPr lang="en-GB" sz="1350" dirty="0"/>
              <a:t>g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1DEECE-59B1-4CAC-BD06-A76AD6E7B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4" y="3738562"/>
            <a:ext cx="1142999" cy="254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FD00F05-6B31-41B8-AD1F-0BE64713CC75}"/>
              </a:ext>
            </a:extLst>
          </p:cNvPr>
          <p:cNvGrpSpPr/>
          <p:nvPr/>
        </p:nvGrpSpPr>
        <p:grpSpPr>
          <a:xfrm>
            <a:off x="4488381" y="5008229"/>
            <a:ext cx="1081909" cy="700589"/>
            <a:chOff x="4488381" y="5008229"/>
            <a:chExt cx="1081909" cy="700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B7C8A-35C7-4943-84FF-5D419002FA1B}"/>
                </a:ext>
              </a:extLst>
            </p:cNvPr>
            <p:cNvSpPr txBox="1"/>
            <p:nvPr/>
          </p:nvSpPr>
          <p:spPr>
            <a:xfrm>
              <a:off x="4488381" y="5385653"/>
              <a:ext cx="9067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IDLE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13202E-DFCE-4F12-87B3-8C997BE1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339" y="5008229"/>
              <a:ext cx="494951" cy="377424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09D769-089F-4C49-A9A3-4154F6117CFE}"/>
              </a:ext>
            </a:extLst>
          </p:cNvPr>
          <p:cNvSpPr/>
          <p:nvPr/>
        </p:nvSpPr>
        <p:spPr>
          <a:xfrm>
            <a:off x="3797860" y="5433716"/>
            <a:ext cx="4315258" cy="668522"/>
          </a:xfrm>
          <a:custGeom>
            <a:avLst/>
            <a:gdLst>
              <a:gd name="connsiteX0" fmla="*/ 0 w 4219662"/>
              <a:gd name="connsiteY0" fmla="*/ 75501 h 743265"/>
              <a:gd name="connsiteX1" fmla="*/ 1359016 w 4219662"/>
              <a:gd name="connsiteY1" fmla="*/ 645952 h 743265"/>
              <a:gd name="connsiteX2" fmla="*/ 3397541 w 4219662"/>
              <a:gd name="connsiteY2" fmla="*/ 679508 h 743265"/>
              <a:gd name="connsiteX3" fmla="*/ 4219662 w 4219662"/>
              <a:gd name="connsiteY3" fmla="*/ 0 h 743265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61073"/>
              <a:gd name="connsiteX1" fmla="*/ 1359016 w 4219662"/>
              <a:gd name="connsiteY1" fmla="*/ 645952 h 761073"/>
              <a:gd name="connsiteX2" fmla="*/ 3397541 w 4219662"/>
              <a:gd name="connsiteY2" fmla="*/ 679508 h 761073"/>
              <a:gd name="connsiteX3" fmla="*/ 4219662 w 4219662"/>
              <a:gd name="connsiteY3" fmla="*/ 0 h 761073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219662"/>
              <a:gd name="connsiteY0" fmla="*/ 75501 h 755352"/>
              <a:gd name="connsiteX1" fmla="*/ 998290 w 4219662"/>
              <a:gd name="connsiteY1" fmla="*/ 671119 h 755352"/>
              <a:gd name="connsiteX2" fmla="*/ 3397541 w 4219662"/>
              <a:gd name="connsiteY2" fmla="*/ 679508 h 755352"/>
              <a:gd name="connsiteX3" fmla="*/ 4219662 w 4219662"/>
              <a:gd name="connsiteY3" fmla="*/ 0 h 755352"/>
              <a:gd name="connsiteX0" fmla="*/ 0 w 4162512"/>
              <a:gd name="connsiteY0" fmla="*/ 56451 h 756465"/>
              <a:gd name="connsiteX1" fmla="*/ 941140 w 4162512"/>
              <a:gd name="connsiteY1" fmla="*/ 671119 h 756465"/>
              <a:gd name="connsiteX2" fmla="*/ 3340391 w 4162512"/>
              <a:gd name="connsiteY2" fmla="*/ 679508 h 756465"/>
              <a:gd name="connsiteX3" fmla="*/ 4162512 w 4162512"/>
              <a:gd name="connsiteY3" fmla="*/ 0 h 756465"/>
              <a:gd name="connsiteX0" fmla="*/ 0 w 4314912"/>
              <a:gd name="connsiteY0" fmla="*/ 0 h 695974"/>
              <a:gd name="connsiteX1" fmla="*/ 941140 w 4314912"/>
              <a:gd name="connsiteY1" fmla="*/ 614668 h 695974"/>
              <a:gd name="connsiteX2" fmla="*/ 3340391 w 4314912"/>
              <a:gd name="connsiteY2" fmla="*/ 623057 h 695974"/>
              <a:gd name="connsiteX3" fmla="*/ 4314912 w 4314912"/>
              <a:gd name="connsiteY3" fmla="*/ 5462 h 695974"/>
              <a:gd name="connsiteX0" fmla="*/ 0 w 4315258"/>
              <a:gd name="connsiteY0" fmla="*/ 0 h 695974"/>
              <a:gd name="connsiteX1" fmla="*/ 941140 w 4315258"/>
              <a:gd name="connsiteY1" fmla="*/ 614668 h 695974"/>
              <a:gd name="connsiteX2" fmla="*/ 3340391 w 4315258"/>
              <a:gd name="connsiteY2" fmla="*/ 623057 h 695974"/>
              <a:gd name="connsiteX3" fmla="*/ 4314912 w 4315258"/>
              <a:gd name="connsiteY3" fmla="*/ 5462 h 695974"/>
              <a:gd name="connsiteX0" fmla="*/ 0 w 4315254"/>
              <a:gd name="connsiteY0" fmla="*/ 0 h 677418"/>
              <a:gd name="connsiteX1" fmla="*/ 941140 w 4315254"/>
              <a:gd name="connsiteY1" fmla="*/ 614668 h 677418"/>
              <a:gd name="connsiteX2" fmla="*/ 3340391 w 4315254"/>
              <a:gd name="connsiteY2" fmla="*/ 623057 h 677418"/>
              <a:gd name="connsiteX3" fmla="*/ 4314912 w 4315254"/>
              <a:gd name="connsiteY3" fmla="*/ 5462 h 677418"/>
              <a:gd name="connsiteX0" fmla="*/ 0 w 4315258"/>
              <a:gd name="connsiteY0" fmla="*/ 0 h 668522"/>
              <a:gd name="connsiteX1" fmla="*/ 941140 w 4315258"/>
              <a:gd name="connsiteY1" fmla="*/ 552756 h 668522"/>
              <a:gd name="connsiteX2" fmla="*/ 3340391 w 4315258"/>
              <a:gd name="connsiteY2" fmla="*/ 623057 h 668522"/>
              <a:gd name="connsiteX3" fmla="*/ 4314912 w 4315258"/>
              <a:gd name="connsiteY3" fmla="*/ 5462 h 66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5258" h="668522">
                <a:moveTo>
                  <a:pt x="0" y="0"/>
                </a:moveTo>
                <a:cubicBezTo>
                  <a:pt x="2097" y="260058"/>
                  <a:pt x="384408" y="448913"/>
                  <a:pt x="941140" y="552756"/>
                </a:cubicBezTo>
                <a:cubicBezTo>
                  <a:pt x="1497872" y="656599"/>
                  <a:pt x="2778096" y="714273"/>
                  <a:pt x="3340391" y="623057"/>
                </a:cubicBezTo>
                <a:cubicBezTo>
                  <a:pt x="3902686" y="531841"/>
                  <a:pt x="4329156" y="343556"/>
                  <a:pt x="4314912" y="546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More efficient synchronization</a:t>
            </a:r>
          </a:p>
          <a:p>
            <a:r>
              <a:rPr lang="en-GB" sz="1800" dirty="0"/>
              <a:t>Reduces variability in the execution</a:t>
            </a:r>
          </a:p>
          <a:p>
            <a:r>
              <a:rPr lang="en-GB" sz="1800" dirty="0"/>
              <a:t>Avoids overhead when loading initial data</a:t>
            </a:r>
          </a:p>
          <a:p>
            <a:r>
              <a:rPr lang="en-GB" sz="180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91" y="3787994"/>
            <a:ext cx="3048197" cy="169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429" y="3787994"/>
            <a:ext cx="3048197" cy="1694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105084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l</a:t>
            </a:r>
            <a:r>
              <a:rPr lang="en-150" sz="1350" dirty="0"/>
              <a:t>o</a:t>
            </a:r>
            <a:r>
              <a:rPr lang="en-GB" sz="1350" dirty="0"/>
              <a:t>b</a:t>
            </a:r>
            <a:r>
              <a:rPr lang="en-150" sz="1350" dirty="0"/>
              <a:t>a</a:t>
            </a:r>
            <a:r>
              <a:rPr lang="en-GB" sz="1350" dirty="0"/>
              <a:t>l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5435036" y="3442384"/>
            <a:ext cx="24809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 dirty="0"/>
              <a:t>G</a:t>
            </a:r>
            <a:r>
              <a:rPr lang="en-GB" sz="1350" dirty="0"/>
              <a:t>a</a:t>
            </a:r>
            <a:r>
              <a:rPr lang="en-150" sz="1350" dirty="0"/>
              <a:t>n</a:t>
            </a:r>
            <a:r>
              <a:rPr lang="en-GB" sz="1350" dirty="0"/>
              <a:t>g</a:t>
            </a:r>
            <a:r>
              <a:rPr lang="en-150" sz="1350" dirty="0"/>
              <a:t> </a:t>
            </a:r>
            <a:r>
              <a:rPr lang="en-GB" sz="1350" dirty="0"/>
              <a:t>S</a:t>
            </a:r>
            <a:r>
              <a:rPr lang="en-150" sz="1350" dirty="0"/>
              <a:t>c</a:t>
            </a:r>
            <a:r>
              <a:rPr lang="en-GB" sz="1350" dirty="0"/>
              <a:t>h</a:t>
            </a:r>
            <a:r>
              <a:rPr lang="en-150" sz="1350" dirty="0"/>
              <a:t>e</a:t>
            </a:r>
            <a:r>
              <a:rPr lang="en-GB" sz="1350" dirty="0"/>
              <a:t>d</a:t>
            </a:r>
            <a:r>
              <a:rPr lang="en-150" sz="1350" dirty="0"/>
              <a:t>u</a:t>
            </a:r>
            <a:r>
              <a:rPr lang="en-GB" sz="1350" dirty="0"/>
              <a:t>l</a:t>
            </a:r>
            <a:r>
              <a:rPr lang="en-150" sz="1350" dirty="0"/>
              <a:t>i</a:t>
            </a:r>
            <a:r>
              <a:rPr lang="en-GB" sz="1350" dirty="0"/>
              <a:t>n</a:t>
            </a:r>
            <a:r>
              <a:rPr lang="en-150" sz="1350" dirty="0"/>
              <a:t>g</a:t>
            </a:r>
            <a:endParaRPr lang="en-GB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4070320" y="4536355"/>
            <a:ext cx="7477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2" y="3738693"/>
            <a:ext cx="2221125" cy="1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64" y="2052277"/>
            <a:ext cx="5311536" cy="2045132"/>
          </a:xfrm>
        </p:spPr>
        <p:txBody>
          <a:bodyPr>
            <a:normAutofit/>
          </a:bodyPr>
          <a:lstStyle/>
          <a:p>
            <a:r>
              <a:rPr lang="en-GB" sz="1800" b="1" dirty="0"/>
              <a:t>Rigid</a:t>
            </a:r>
            <a:r>
              <a:rPr lang="en-GB" sz="1800" dirty="0"/>
              <a:t>: number of cores set by programmer</a:t>
            </a:r>
          </a:p>
          <a:p>
            <a:r>
              <a:rPr lang="en-GB" sz="1800" b="1" dirty="0"/>
              <a:t>Moldable</a:t>
            </a:r>
            <a:r>
              <a:rPr lang="en-GB" sz="1800" dirty="0"/>
              <a:t>: number of cores assigned when job is dispatched</a:t>
            </a:r>
          </a:p>
          <a:p>
            <a:r>
              <a:rPr lang="en-GB" sz="1800" b="1" dirty="0"/>
              <a:t>Malleable</a:t>
            </a:r>
            <a:r>
              <a:rPr lang="en-GB" sz="1800" dirty="0"/>
              <a:t>: number of cores can change during runtime</a:t>
            </a:r>
            <a:endParaRPr lang="en-GB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3"/>
            <a:ext cx="5224628" cy="1920621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4"/>
            <a:ext cx="5224626" cy="1920620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5" y="4083240"/>
            <a:ext cx="5221265" cy="191938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687" y="4083243"/>
            <a:ext cx="5224626" cy="1920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8DB30-3CE3-4319-A93F-0FF444D58F71}"/>
              </a:ext>
            </a:extLst>
          </p:cNvPr>
          <p:cNvGrpSpPr/>
          <p:nvPr/>
        </p:nvGrpSpPr>
        <p:grpSpPr>
          <a:xfrm>
            <a:off x="5075339" y="2038610"/>
            <a:ext cx="4045663" cy="369332"/>
            <a:chOff x="5075339" y="2038610"/>
            <a:chExt cx="40456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529FF-27E3-4490-A2DE-734975F57DD3}"/>
                </a:ext>
              </a:extLst>
            </p:cNvPr>
            <p:cNvSpPr txBox="1"/>
            <p:nvPr/>
          </p:nvSpPr>
          <p:spPr>
            <a:xfrm>
              <a:off x="6785810" y="2038610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👎Wastes resources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1D95C2-3D3F-4031-8B13-840F0344683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5075339" y="2221727"/>
              <a:ext cx="1710471" cy="1549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B12A23-0145-4C62-8FFF-C5B60220212F}"/>
              </a:ext>
            </a:extLst>
          </p:cNvPr>
          <p:cNvGrpSpPr/>
          <p:nvPr/>
        </p:nvGrpSpPr>
        <p:grpSpPr>
          <a:xfrm>
            <a:off x="5394121" y="2982822"/>
            <a:ext cx="3726881" cy="369332"/>
            <a:chOff x="5394120" y="2656708"/>
            <a:chExt cx="3726881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1CA8B-1933-4679-AC78-79060F4956A9}"/>
                </a:ext>
              </a:extLst>
            </p:cNvPr>
            <p:cNvSpPr txBox="1"/>
            <p:nvPr/>
          </p:nvSpPr>
          <p:spPr>
            <a:xfrm>
              <a:off x="6785810" y="2656708"/>
              <a:ext cx="2335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👎Hard to implement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074333-2D0D-46FB-B9DD-F4CAAC5BA21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394120" y="2841374"/>
              <a:ext cx="1391690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571499" y="2330042"/>
            <a:ext cx="5419801" cy="687981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36DDA-476B-44DD-AF04-748FF1C45235}"/>
              </a:ext>
            </a:extLst>
          </p:cNvPr>
          <p:cNvGrpSpPr/>
          <p:nvPr/>
        </p:nvGrpSpPr>
        <p:grpSpPr>
          <a:xfrm>
            <a:off x="5519956" y="2470310"/>
            <a:ext cx="3617825" cy="369332"/>
            <a:chOff x="5519956" y="2411128"/>
            <a:chExt cx="361782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24BA1-C9D0-4D01-89A3-919918CA3F8A}"/>
                </a:ext>
              </a:extLst>
            </p:cNvPr>
            <p:cNvSpPr txBox="1"/>
            <p:nvPr/>
          </p:nvSpPr>
          <p:spPr>
            <a:xfrm>
              <a:off x="6802589" y="2411128"/>
              <a:ext cx="233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👍Flexibility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817295-3A7A-4B64-BFA4-A4B556FE68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519956" y="2595794"/>
              <a:ext cx="1282633" cy="0"/>
            </a:xfrm>
            <a:prstGeom prst="straightConnector1">
              <a:avLst/>
            </a:prstGeom>
            <a:ln w="28575">
              <a:solidFill>
                <a:srgbClr val="2E8A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52" y="2062979"/>
            <a:ext cx="8395096" cy="3110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193871" y="5599948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687" y="3566101"/>
            <a:ext cx="5241394" cy="1897192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0" y="3564640"/>
            <a:ext cx="5249468" cy="1900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1988202" y="5468683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R</a:t>
            </a:r>
            <a:r>
              <a:rPr lang="en-GB" sz="1350" dirty="0"/>
              <a:t>i</a:t>
            </a:r>
            <a:r>
              <a:rPr lang="en-150" sz="1350"/>
              <a:t>g</a:t>
            </a:r>
            <a:r>
              <a:rPr lang="en-GB" sz="1350" dirty="0"/>
              <a:t>i</a:t>
            </a:r>
            <a:r>
              <a:rPr lang="en-150" sz="1350"/>
              <a:t>d </a:t>
            </a:r>
            <a:r>
              <a:rPr lang="en-GB" sz="1350" dirty="0"/>
              <a:t>g</a:t>
            </a:r>
            <a:r>
              <a:rPr lang="en-150" sz="1350"/>
              <a:t>a</a:t>
            </a:r>
            <a:r>
              <a:rPr lang="en-GB" sz="1350" dirty="0"/>
              <a:t>n</a:t>
            </a:r>
            <a:r>
              <a:rPr lang="en-150" sz="1350"/>
              <a:t>g scheduling</a:t>
            </a:r>
            <a:endParaRPr lang="en-GB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B</a:t>
            </a:r>
            <a:r>
              <a:rPr lang="en-150" sz="1350"/>
              <a:t>u</a:t>
            </a:r>
            <a:r>
              <a:rPr lang="en-GB" sz="1350" dirty="0"/>
              <a:t>n</a:t>
            </a:r>
            <a:r>
              <a:rPr lang="en-150" sz="1350"/>
              <a:t>d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 </a:t>
            </a:r>
            <a:r>
              <a:rPr lang="en-GB" sz="1350" dirty="0"/>
              <a:t>m</a:t>
            </a:r>
            <a:r>
              <a:rPr lang="en-150" sz="1350"/>
              <a:t>o</a:t>
            </a:r>
            <a:r>
              <a:rPr lang="en-GB" sz="1350" dirty="0"/>
              <a:t>d</a:t>
            </a:r>
            <a:r>
              <a:rPr lang="en-150" sz="1350"/>
              <a:t>e</a:t>
            </a:r>
            <a:r>
              <a:rPr lang="en-GB" sz="1350" dirty="0"/>
              <a:t>l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n</a:t>
            </a:r>
            <a:r>
              <a:rPr lang="en-150" sz="1350"/>
              <a:t>g</a:t>
            </a:r>
            <a:endParaRPr lang="en-GB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1988202" y="5467727"/>
            <a:ext cx="2530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</a:t>
            </a:r>
            <a:r>
              <a:rPr lang="en-150" sz="1350"/>
              <a:t>i</a:t>
            </a:r>
            <a:r>
              <a:rPr lang="en-GB" sz="1350" dirty="0"/>
              <a:t>m</a:t>
            </a:r>
            <a:r>
              <a:rPr lang="en-150" sz="1350"/>
              <a:t>i</a:t>
            </a:r>
            <a:r>
              <a:rPr lang="en-GB" sz="1350" dirty="0"/>
              <a:t>t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-Preemptive scheduling</a:t>
            </a:r>
            <a:endParaRPr lang="en-GB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771" y="3959128"/>
            <a:ext cx="2998995" cy="11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3688816" y="3429000"/>
            <a:ext cx="906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3064044" y="3688558"/>
            <a:ext cx="674789" cy="60007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4019700" y="5063273"/>
            <a:ext cx="665318" cy="464048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178957" y="5859506"/>
            <a:ext cx="149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2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4595607" y="5461896"/>
            <a:ext cx="942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85"/>
            <a:ext cx="7886700" cy="15699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165" y="3624185"/>
            <a:ext cx="3819806" cy="1747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/>
                  <a:t>S</a:t>
                </a:r>
                <a:r>
                  <a:rPr lang="en-GB" sz="1350" dirty="0"/>
                  <a:t>c</a:t>
                </a:r>
                <a:r>
                  <a:rPr lang="en-150" sz="1350"/>
                  <a:t>h</a:t>
                </a:r>
                <a:r>
                  <a:rPr lang="en-GB" sz="1350" dirty="0"/>
                  <a:t>e</a:t>
                </a:r>
                <a:r>
                  <a:rPr lang="en-150" sz="1350"/>
                  <a:t>d</a:t>
                </a:r>
                <a:r>
                  <a:rPr lang="en-GB" sz="1350" dirty="0"/>
                  <a:t>u</a:t>
                </a:r>
                <a:r>
                  <a:rPr lang="en-150" sz="1350"/>
                  <a:t>l</a:t>
                </a:r>
                <a:r>
                  <a:rPr lang="en-GB" sz="1350" dirty="0"/>
                  <a:t>i</a:t>
                </a:r>
                <a:r>
                  <a:rPr lang="en-150" sz="1350"/>
                  <a:t>n</a:t>
                </a:r>
                <a:r>
                  <a:rPr lang="en-GB" sz="1350" dirty="0"/>
                  <a:t>g</a:t>
                </a:r>
                <a:r>
                  <a:rPr lang="en-150" sz="13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9" y="3482122"/>
                <a:ext cx="1276663" cy="300082"/>
              </a:xfrm>
              <a:prstGeom prst="rect">
                <a:avLst/>
              </a:prstGeom>
              <a:blipFill>
                <a:blip r:embed="rId7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sz="1350" dirty="0"/>
                  <a:t>S</a:t>
                </a:r>
                <a:r>
                  <a:rPr lang="en-GB" sz="1350" dirty="0"/>
                  <a:t>c</a:t>
                </a:r>
                <a:r>
                  <a:rPr lang="en-150" sz="1350" dirty="0"/>
                  <a:t>h</a:t>
                </a:r>
                <a:r>
                  <a:rPr lang="en-GB" sz="1350" dirty="0"/>
                  <a:t>e</a:t>
                </a:r>
                <a:r>
                  <a:rPr lang="en-150" sz="1350" dirty="0"/>
                  <a:t>d</a:t>
                </a:r>
                <a:r>
                  <a:rPr lang="en-GB" sz="1350" dirty="0"/>
                  <a:t>u</a:t>
                </a:r>
                <a:r>
                  <a:rPr lang="en-150" sz="1350" dirty="0"/>
                  <a:t>l</a:t>
                </a:r>
                <a:r>
                  <a:rPr lang="en-GB" sz="1350" dirty="0"/>
                  <a:t>i</a:t>
                </a:r>
                <a:r>
                  <a:rPr lang="en-150" sz="1350" dirty="0"/>
                  <a:t>n</a:t>
                </a:r>
                <a:r>
                  <a:rPr lang="en-GB" sz="1350" dirty="0"/>
                  <a:t>g</a:t>
                </a:r>
                <a:r>
                  <a:rPr lang="en-150" sz="13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350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40" y="3482209"/>
                <a:ext cx="1276663" cy="300082"/>
              </a:xfrm>
              <a:prstGeom prst="rect">
                <a:avLst/>
              </a:prstGeom>
              <a:blipFill>
                <a:blip r:embed="rId8"/>
                <a:stretch>
                  <a:fillRect l="-1435"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1560786" y="3482209"/>
            <a:ext cx="21046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sz="1350"/>
              <a:t>J</a:t>
            </a:r>
            <a:r>
              <a:rPr lang="en-GB" sz="1350" dirty="0"/>
              <a:t>L</a:t>
            </a:r>
            <a:r>
              <a:rPr lang="en-150" sz="1350"/>
              <a:t>F</a:t>
            </a:r>
            <a:r>
              <a:rPr lang="en-GB" sz="1350" dirty="0"/>
              <a:t>P</a:t>
            </a:r>
            <a:r>
              <a:rPr lang="en-150" sz="1350"/>
              <a:t> </a:t>
            </a:r>
            <a:r>
              <a:rPr lang="en-GB" sz="1350" dirty="0"/>
              <a:t>s</a:t>
            </a:r>
            <a:r>
              <a:rPr lang="en-150" sz="1350"/>
              <a:t>c</a:t>
            </a:r>
            <a:r>
              <a:rPr lang="en-GB" sz="1350" dirty="0"/>
              <a:t>h</a:t>
            </a:r>
            <a:r>
              <a:rPr lang="en-150" sz="1350"/>
              <a:t>e</a:t>
            </a:r>
            <a:r>
              <a:rPr lang="en-GB" sz="1350" dirty="0"/>
              <a:t>d</a:t>
            </a:r>
            <a:r>
              <a:rPr lang="en-150" sz="1350"/>
              <a:t>u</a:t>
            </a:r>
            <a:r>
              <a:rPr lang="en-GB" sz="1350" dirty="0"/>
              <a:t>l</a:t>
            </a:r>
            <a:r>
              <a:rPr lang="en-150" sz="1350"/>
              <a:t>e</a:t>
            </a:r>
            <a:r>
              <a:rPr lang="en-GB" sz="135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718864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9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130440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0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/>
                            <a:t>20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</a:t>
                          </a:r>
                          <a:r>
                            <a:rPr lang="en-150" sz="1400" dirty="0"/>
                            <a:t>5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z="1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57597"/>
                  </p:ext>
                </p:extLst>
              </p:nvPr>
            </p:nvGraphicFramePr>
            <p:xfrm>
              <a:off x="4965069" y="3970751"/>
              <a:ext cx="3847377" cy="105918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349703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05089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551117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807482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Priority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Min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Max </a:t>
                          </a:r>
                        </a:p>
                        <a:p>
                          <a:r>
                            <a:rPr lang="en-GB" sz="1400" dirty="0"/>
                            <a:t>cores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Deadline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Execution </a:t>
                          </a:r>
                        </a:p>
                        <a:p>
                          <a:r>
                            <a:rPr lang="en-GB" sz="1400" dirty="0"/>
                            <a:t>time</a:t>
                          </a:r>
                        </a:p>
                      </a:txBody>
                      <a:tcPr marL="68580" marR="68580" marT="34290" marB="34290"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184783" r="-1015789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High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3</a:t>
                          </a:r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266917" t="-184783" r="-112030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/>
                            <a:t>15, </a:t>
                          </a:r>
                          <a:r>
                            <a:rPr lang="en-150" sz="1400" dirty="0"/>
                            <a:t>10</a:t>
                          </a:r>
                          <a:endParaRPr lang="en-GB" sz="1400" dirty="0"/>
                        </a:p>
                      </a:txBody>
                      <a:tcPr marL="68580" marR="68580" marT="34290" marB="34290"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11"/>
                          <a:stretch>
                            <a:fillRect l="-1754" t="-278723" r="-1015789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40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sz="140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sz="1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3712</TotalTime>
  <Words>1903</Words>
  <Application>Microsoft Office PowerPoint</Application>
  <PresentationFormat>On-screen Show (4:3)</PresentationFormat>
  <Paragraphs>727</Paragraphs>
  <Slides>33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Extending SAG</vt:lpstr>
      <vt:lpstr>New state representation</vt:lpstr>
      <vt:lpstr>New SAG expansion rules</vt:lpstr>
      <vt:lpstr>New SAG expansion rules</vt:lpstr>
      <vt:lpstr>New SAG merge rules</vt:lpstr>
      <vt:lpstr>Our analysis results</vt:lpstr>
      <vt:lpstr>Our analysis results</vt:lpstr>
      <vt:lpstr>Our analysis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How does SAG work?</vt:lpstr>
      <vt:lpstr>SAG analysis changes for gang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369</cp:revision>
  <dcterms:created xsi:type="dcterms:W3CDTF">2020-05-19T11:12:13Z</dcterms:created>
  <dcterms:modified xsi:type="dcterms:W3CDTF">2020-08-21T09:40:46Z</dcterms:modified>
</cp:coreProperties>
</file>